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4" r:id="rId3"/>
    <p:sldId id="320" r:id="rId4"/>
    <p:sldId id="371" r:id="rId5"/>
    <p:sldId id="372" r:id="rId6"/>
    <p:sldId id="373" r:id="rId7"/>
    <p:sldId id="319" r:id="rId8"/>
    <p:sldId id="380" r:id="rId9"/>
    <p:sldId id="374" r:id="rId10"/>
    <p:sldId id="375" r:id="rId11"/>
    <p:sldId id="376" r:id="rId12"/>
    <p:sldId id="394" r:id="rId13"/>
    <p:sldId id="377" r:id="rId14"/>
    <p:sldId id="403" r:id="rId15"/>
    <p:sldId id="381" r:id="rId16"/>
    <p:sldId id="383" r:id="rId17"/>
    <p:sldId id="384" r:id="rId18"/>
    <p:sldId id="404" r:id="rId19"/>
    <p:sldId id="385" r:id="rId20"/>
    <p:sldId id="392" r:id="rId21"/>
    <p:sldId id="395" r:id="rId22"/>
    <p:sldId id="387" r:id="rId23"/>
    <p:sldId id="390" r:id="rId24"/>
    <p:sldId id="389" r:id="rId25"/>
    <p:sldId id="391" r:id="rId26"/>
    <p:sldId id="393" r:id="rId27"/>
    <p:sldId id="401" r:id="rId28"/>
    <p:sldId id="388" r:id="rId29"/>
    <p:sldId id="396" r:id="rId30"/>
    <p:sldId id="397" r:id="rId31"/>
    <p:sldId id="400" r:id="rId32"/>
    <p:sldId id="399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2045729-D762-6B4F-B23D-A4DB10709D98}">
          <p14:sldIdLst>
            <p14:sldId id="256"/>
            <p14:sldId id="294"/>
            <p14:sldId id="320"/>
            <p14:sldId id="371"/>
            <p14:sldId id="372"/>
            <p14:sldId id="373"/>
            <p14:sldId id="319"/>
            <p14:sldId id="380"/>
            <p14:sldId id="374"/>
            <p14:sldId id="375"/>
            <p14:sldId id="376"/>
          </p14:sldIdLst>
        </p14:section>
        <p14:section name="REINFORCE" id="{1D1FD77A-675E-D34F-939E-D8759E510B3C}">
          <p14:sldIdLst>
            <p14:sldId id="394"/>
            <p14:sldId id="377"/>
            <p14:sldId id="403"/>
            <p14:sldId id="381"/>
            <p14:sldId id="383"/>
            <p14:sldId id="384"/>
            <p14:sldId id="404"/>
            <p14:sldId id="385"/>
            <p14:sldId id="392"/>
          </p14:sldIdLst>
        </p14:section>
        <p14:section name="Actor-Critic" id="{65779BAB-3488-D241-9941-73D795907585}">
          <p14:sldIdLst>
            <p14:sldId id="395"/>
            <p14:sldId id="387"/>
            <p14:sldId id="390"/>
            <p14:sldId id="389"/>
            <p14:sldId id="391"/>
            <p14:sldId id="393"/>
          </p14:sldIdLst>
        </p14:section>
        <p14:section name="Continuous Action space" id="{1B16D0B5-25D6-2846-9D18-88D571DE9C17}">
          <p14:sldIdLst>
            <p14:sldId id="401"/>
            <p14:sldId id="388"/>
            <p14:sldId id="396"/>
            <p14:sldId id="397"/>
          </p14:sldIdLst>
        </p14:section>
        <p14:section name="Summary" id="{06CB876E-6AE5-F449-A2E6-B7D86712D7E2}">
          <p14:sldIdLst>
            <p14:sldId id="400"/>
            <p14:sldId id="399"/>
          </p14:sldIdLst>
        </p14:section>
        <p14:section name="Backup" id="{EC4D32A3-2AE7-FB40-A5D4-DC399585CFF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04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1"/>
    <p:restoredTop sz="94583"/>
  </p:normalViewPr>
  <p:slideViewPr>
    <p:cSldViewPr snapToGrid="0">
      <p:cViewPr>
        <p:scale>
          <a:sx n="118" d="100"/>
          <a:sy n="118" d="100"/>
        </p:scale>
        <p:origin x="936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25.png>
</file>

<file path=ppt/media/image28.jpeg>
</file>

<file path=ppt/media/image29.jpeg>
</file>

<file path=ppt/media/image37.png>
</file>

<file path=ppt/media/image42.png>
</file>

<file path=ppt/media/image45.png>
</file>

<file path=ppt/media/image46.png>
</file>

<file path=ppt/media/image460.png>
</file>

<file path=ppt/media/image50.png>
</file>

<file path=ppt/media/image53.png>
</file>

<file path=ppt/media/image55.jpeg>
</file>

<file path=ppt/media/image59.png>
</file>

<file path=ppt/media/image6.png>
</file>

<file path=ppt/media/image60.png>
</file>

<file path=ppt/media/image66.png>
</file>

<file path=ppt/media/image67.png>
</file>

<file path=ppt/media/image68.png>
</file>

<file path=ppt/media/image69.jpeg>
</file>

<file path=ppt/media/image7.png>
</file>

<file path=ppt/media/image70.jpeg>
</file>

<file path=ppt/media/image71.png>
</file>

<file path=ppt/media/image72.png>
</file>

<file path=ppt/media/image73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4CFB6-34CE-300C-6867-88E6423E6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6C985-662C-E4CB-313C-088398C7C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4D23A-6A56-D76A-724C-3E4F8855F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5ECBA-19A8-0F9A-8F88-B89BE9C40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80D12-91AA-EFC2-FAB9-B7E24A6FC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8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7A717-D282-9DC8-72EE-49C33B799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66B70-F0C0-D6D1-73BC-24CCACE74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25286-163E-64E2-BF07-773FECFB2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273AF-1F36-9849-85DB-5396A4498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D08E9-79B7-A2C4-7DAE-C06CDBC9B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51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7B8001-8A01-B6E7-325E-A0D734E2A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519B4-5B78-F8BB-8E95-6AF84297D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A9ED2-E570-1493-E87B-8386001AB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04F8-D7F1-D123-F8B4-0E50F52C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A072-D1DE-5DC3-476B-89BA3E06A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32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A3271-F88A-49FC-36D2-B35DDC14C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F97BF-179E-8EFA-2923-FF3769524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A9649-F3AF-0268-638C-7AF7D8A9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FFAA1-57FC-1A65-B4ED-8612FB50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6F15B-2EDA-7A72-45DC-0A5D635CC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1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73C47-0FF1-910F-21D8-95FBD1C8D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FA7D-50B9-64F5-1B04-A4F67550F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EC535-9285-E757-A856-47C4C98B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AE4D2-0DF2-3BAD-CAE6-7A4DFE2BA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D877B-96AB-3935-AD12-7DB932BA9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5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7566B-3C29-2B22-536C-66B2668C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8520B-DB64-16F2-F464-FC6FD7E7B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BA30D-51D5-1215-84F6-816B2EE59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E3A0C-61D2-8FD5-981C-E05754D95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01F4C-C555-BCDC-E335-22A204A3A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8E866F-E405-67DE-A149-D67B6C74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3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3245-8242-462B-2927-A4792BD0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F304B-8369-AE36-8DDC-49D9964C6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970C4-8374-FB19-12E6-2672383F2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E26AD-1294-0018-5437-0F8083AF35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B30E10-21EE-1B72-039E-3C83DD38D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562B7-DCB5-A836-1E03-13104C72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BF6F62-7D78-0BA6-4166-C5D24F85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2CDB1-1A14-B48F-441D-F077D2D7E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17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A59F4-A825-98E8-331E-43469E8C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02881-BFDC-0279-3A85-5E2C04934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1793CB-AE62-4004-7BDA-A4316639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B6FB7-18AB-EE3F-F3B2-A1A08DDD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3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EBD699-A194-B4A8-D42E-B1F4FBE6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B95DE-686B-1166-9252-EB6536212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F4597-ACC9-AA17-237C-A7DBED56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1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4BFD7-6DDE-F809-5686-4E358147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39E14-C83C-DFA6-93A1-470A4C885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CA6729-5001-46F4-7236-1A3E87DAE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5CF20-4F7A-9D5D-3CB7-CC5D61EE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51F480-56A8-7B49-2265-79D22A9F8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7F1F4-8993-FAC1-8133-EADEEFB4B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29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13F32-E7D7-D653-0B5E-BA77F012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362A8C-9247-41FD-8034-77BD10A16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21CC92-A7F0-CB54-B497-77D50A07B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6B20A-44AB-BD44-E9E4-72505CA3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2/15/25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8398C-88DC-3F04-D175-FEECDF47E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1121B-C3FD-B304-FE97-56CC98142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C28DC5-998E-0852-3862-C1BBAC0C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47BAC-882F-4FEA-BFAE-C64DC7EA9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987E3-BF8B-EA2D-7D1A-F9B794027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1DD62-C5D7-C445-B36C-F647DB462691}" type="datetimeFigureOut">
              <a:t>2/15/25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FA1E5-150C-87B1-4002-16F237BE7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164EE-9B0F-20D4-1335-55D743EEAC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AD42F-AEF0-3946-8957-58E1CD5F737E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907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jpe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image" Target="../media/image21.emf"/><Relationship Id="rId7" Type="http://schemas.openxmlformats.org/officeDocument/2006/relationships/image" Target="../media/image3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image" Target="../media/image33.emf"/><Relationship Id="rId4" Type="http://schemas.openxmlformats.org/officeDocument/2006/relationships/image" Target="../media/image3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44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5" Type="http://schemas.openxmlformats.org/officeDocument/2006/relationships/image" Target="../media/image42.png"/><Relationship Id="rId4" Type="http://schemas.openxmlformats.org/officeDocument/2006/relationships/image" Target="../media/image41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image" Target="../media/image32.emf"/><Relationship Id="rId7" Type="http://schemas.openxmlformats.org/officeDocument/2006/relationships/image" Target="../media/image10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6.png"/><Relationship Id="rId4" Type="http://schemas.openxmlformats.org/officeDocument/2006/relationships/image" Target="../media/image45.png"/><Relationship Id="rId9" Type="http://schemas.openxmlformats.org/officeDocument/2006/relationships/image" Target="../media/image4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ruyuanzhang.gitbook.io/compmodcogpsy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3" Type="http://schemas.openxmlformats.org/officeDocument/2006/relationships/image" Target="../media/image43.emf"/><Relationship Id="rId7" Type="http://schemas.openxmlformats.org/officeDocument/2006/relationships/image" Target="../media/image56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jpeg"/><Relationship Id="rId5" Type="http://schemas.openxmlformats.org/officeDocument/2006/relationships/image" Target="../media/image460.png"/><Relationship Id="rId10" Type="http://schemas.openxmlformats.org/officeDocument/2006/relationships/image" Target="../media/image59.png"/><Relationship Id="rId4" Type="http://schemas.openxmlformats.org/officeDocument/2006/relationships/image" Target="../media/image54.emf"/><Relationship Id="rId9" Type="http://schemas.openxmlformats.org/officeDocument/2006/relationships/image" Target="../media/image5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7" Type="http://schemas.openxmlformats.org/officeDocument/2006/relationships/image" Target="../media/image63.em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5" Type="http://schemas.openxmlformats.org/officeDocument/2006/relationships/image" Target="../media/image64.emf"/><Relationship Id="rId4" Type="http://schemas.openxmlformats.org/officeDocument/2006/relationships/image" Target="../media/image6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70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Relationship Id="rId9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E4C7-3132-82A0-F4D5-02AC8B633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5623" y="2423182"/>
            <a:ext cx="10120754" cy="1079388"/>
          </a:xfrm>
        </p:spPr>
        <p:txBody>
          <a:bodyPr>
            <a:normAutofit/>
          </a:bodyPr>
          <a:lstStyle/>
          <a:p>
            <a:r>
              <a:rPr lang="en-US" altLang="zh-CN" sz="6600" b="1" dirty="0"/>
              <a:t>04</a:t>
            </a:r>
            <a:r>
              <a:rPr lang="zh-CN" altLang="en-US" sz="6600" b="1" dirty="0"/>
              <a:t> </a:t>
            </a:r>
            <a:r>
              <a:rPr lang="en-US" altLang="zh-CN" sz="6600" b="1" dirty="0"/>
              <a:t>Policy</a:t>
            </a:r>
            <a:r>
              <a:rPr lang="zh-CN" altLang="en-US" sz="6600" b="1" dirty="0"/>
              <a:t> </a:t>
            </a:r>
            <a:r>
              <a:rPr lang="en-US" altLang="zh-CN" sz="6600" b="1" dirty="0"/>
              <a:t>Gradient</a:t>
            </a:r>
            <a:endParaRPr sz="6600" b="1" dirty="0"/>
          </a:p>
        </p:txBody>
      </p:sp>
    </p:spTree>
    <p:extLst>
      <p:ext uri="{BB962C8B-B14F-4D97-AF65-F5344CB8AC3E}">
        <p14:creationId xmlns:p14="http://schemas.microsoft.com/office/powerpoint/2010/main" val="3496902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B6558A-6378-FFC3-4155-FA9BFB23C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2A495CC-D08D-6821-7B33-B63BB1F89304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BD4159-54F6-CFBB-927A-F5450DEBD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072" y="2319281"/>
            <a:ext cx="5633855" cy="52243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67F19AE-80AF-D9FC-4B25-65516B189861}"/>
              </a:ext>
            </a:extLst>
          </p:cNvPr>
          <p:cNvCxnSpPr/>
          <p:nvPr/>
        </p:nvCxnSpPr>
        <p:spPr>
          <a:xfrm>
            <a:off x="4080237" y="4208061"/>
            <a:ext cx="2922309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AD31E40-9F7B-D2AC-0848-DB5C4B12845A}"/>
              </a:ext>
            </a:extLst>
          </p:cNvPr>
          <p:cNvGrpSpPr/>
          <p:nvPr/>
        </p:nvGrpSpPr>
        <p:grpSpPr>
          <a:xfrm>
            <a:off x="3663393" y="4094939"/>
            <a:ext cx="1059927" cy="926471"/>
            <a:chOff x="3661329" y="4245768"/>
            <a:chExt cx="1059927" cy="9264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739FA0C-BC91-BF65-0A6F-18DC884C1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77607"/>
            <a:stretch/>
          </p:blipFill>
          <p:spPr>
            <a:xfrm>
              <a:off x="3661329" y="4733317"/>
              <a:ext cx="1059927" cy="438922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20123DF-BAFD-4981-CA91-269BB8DAD668}"/>
                </a:ext>
              </a:extLst>
            </p:cNvPr>
            <p:cNvSpPr/>
            <p:nvPr/>
          </p:nvSpPr>
          <p:spPr>
            <a:xfrm>
              <a:off x="3965050" y="4245768"/>
              <a:ext cx="226243" cy="22624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8370C25F-62DB-6C80-0419-311C357E76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341" r="3"/>
          <a:stretch/>
        </p:blipFill>
        <p:spPr>
          <a:xfrm>
            <a:off x="6098063" y="4573695"/>
            <a:ext cx="3107701" cy="43892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867A0CC-43F8-932D-FAC1-3B6E25A15F11}"/>
              </a:ext>
            </a:extLst>
          </p:cNvPr>
          <p:cNvSpPr/>
          <p:nvPr/>
        </p:nvSpPr>
        <p:spPr>
          <a:xfrm>
            <a:off x="6961204" y="4094939"/>
            <a:ext cx="226243" cy="22624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B235F9D-25D7-F2FD-94AC-CE7AEEE85DC2}"/>
              </a:ext>
            </a:extLst>
          </p:cNvPr>
          <p:cNvSpPr/>
          <p:nvPr/>
        </p:nvSpPr>
        <p:spPr>
          <a:xfrm>
            <a:off x="4614530" y="2083981"/>
            <a:ext cx="552893" cy="999461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3523D8-D3E9-2D6C-4849-3A1D6259D819}"/>
              </a:ext>
            </a:extLst>
          </p:cNvPr>
          <p:cNvGrpSpPr/>
          <p:nvPr/>
        </p:nvGrpSpPr>
        <p:grpSpPr>
          <a:xfrm>
            <a:off x="2843638" y="1480586"/>
            <a:ext cx="6537868" cy="461665"/>
            <a:chOff x="2843638" y="1480586"/>
            <a:chExt cx="6537868" cy="4616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FC72D3E-FDCD-F76E-E5E8-F92B13D9A77A}"/>
                </a:ext>
              </a:extLst>
            </p:cNvPr>
            <p:cNvSpPr txBox="1"/>
            <p:nvPr/>
          </p:nvSpPr>
          <p:spPr>
            <a:xfrm>
              <a:off x="2843638" y="1480586"/>
              <a:ext cx="63621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rgbClr val="C00000"/>
                  </a:solidFill>
                </a:rPr>
                <a:t>Not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an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accurate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approximation,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due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to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N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=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1,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not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endParaRPr lang="en-CN" sz="2400" dirty="0">
                <a:solidFill>
                  <a:srgbClr val="C000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CB00AD07-F071-DC94-3B9C-C70F6DDB8E58}"/>
                    </a:ext>
                  </a:extLst>
                </p:cNvPr>
                <p:cNvSpPr txBox="1"/>
                <p:nvPr/>
              </p:nvSpPr>
              <p:spPr>
                <a:xfrm>
                  <a:off x="9051287" y="1526752"/>
                  <a:ext cx="330219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N" sz="240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oMath>
                    </m:oMathPara>
                  </a14:m>
                  <a:endParaRPr lang="en-CN" sz="2400" dirty="0">
                    <a:solidFill>
                      <a:srgbClr val="C00000"/>
                    </a:solidFill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69BA6ED7-500C-3EE9-E47A-657FF698BC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1287" y="1526752"/>
                  <a:ext cx="330219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11111" r="-14815"/>
                  </a:stretch>
                </a:blipFill>
              </p:spPr>
              <p:txBody>
                <a:bodyPr/>
                <a:lstStyle/>
                <a:p>
                  <a:r>
                    <a:rPr lang="en-CN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752663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46 -0.00185 L 0.06615 -0.0018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2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23C0B-AE34-8BA3-F8B0-28DB74091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FBC3857-0F18-3EE3-F05D-EF8AD24ED70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C0A520-B89B-C45F-1261-D952EFD09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670" y="2804242"/>
            <a:ext cx="1183195" cy="35883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7AB5971-1D1C-873C-733A-5D1CE1192F8F}"/>
              </a:ext>
            </a:extLst>
          </p:cNvPr>
          <p:cNvCxnSpPr/>
          <p:nvPr/>
        </p:nvCxnSpPr>
        <p:spPr>
          <a:xfrm>
            <a:off x="3935559" y="2699172"/>
            <a:ext cx="4619134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E20E5AA-98BC-DDBD-02FA-EA792A9718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877"/>
          <a:stretch/>
        </p:blipFill>
        <p:spPr>
          <a:xfrm>
            <a:off x="3063712" y="1805603"/>
            <a:ext cx="5438480" cy="8381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D94F1BE-9B70-F741-325D-B279F2F9F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4373" y="3739520"/>
            <a:ext cx="3611841" cy="74912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BE031A6-B71F-C4D8-939E-ACC205B469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4373" y="5198330"/>
            <a:ext cx="6336188" cy="33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658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F57C4-BC74-A95D-EAF4-94554F309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EDA23-E23D-F693-1813-95C695F9C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 dirty="0"/>
              <a:t>Overview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5F1AB-D235-3C8C-1A72-C2BCD0D2C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REINFORCE</a:t>
            </a:r>
          </a:p>
          <a:p>
            <a:endParaRPr lang="en-US" altLang="zh-CN" sz="2400" dirty="0"/>
          </a:p>
          <a:p>
            <a:r>
              <a:rPr lang="en-US" altLang="zh-CN" sz="2400" dirty="0"/>
              <a:t>Actor-Critic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Continuous</a:t>
            </a:r>
            <a:r>
              <a:rPr lang="zh-CN" altLang="en-US" sz="2400" dirty="0"/>
              <a:t> </a:t>
            </a:r>
            <a:r>
              <a:rPr lang="en-US" altLang="zh-CN" sz="2400" dirty="0"/>
              <a:t>action</a:t>
            </a:r>
            <a:r>
              <a:rPr lang="zh-CN" altLang="en-US" sz="2400" dirty="0"/>
              <a:t> </a:t>
            </a:r>
            <a:r>
              <a:rPr lang="en-US" altLang="zh-CN" sz="2400" dirty="0"/>
              <a:t>space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840164A-1DB5-64A0-81A4-7B11911AC226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REINFORCE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Actor-Critic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Advantage</a:t>
            </a:r>
            <a:r>
              <a:rPr lang="zh-CN" altLang="en-US" sz="2400" dirty="0"/>
              <a:t> </a:t>
            </a:r>
            <a:r>
              <a:rPr lang="en-US" altLang="zh-CN" sz="2400" dirty="0"/>
              <a:t>Actor-Critic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B705693-7F33-BA4B-1BC5-B7AD2EA3C782}"/>
              </a:ext>
            </a:extLst>
          </p:cNvPr>
          <p:cNvSpPr/>
          <p:nvPr/>
        </p:nvSpPr>
        <p:spPr>
          <a:xfrm>
            <a:off x="1595178" y="2224725"/>
            <a:ext cx="3344467" cy="55618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49686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B4EFA-7033-5FFA-69FA-47D9B679D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122B2DD-A8E3-23B4-A4AD-DF804EBC6396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Gradient: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parameterized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F26C73-A1DA-AE4D-26BB-3B69F1F7C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9902" y="1500890"/>
            <a:ext cx="1882803" cy="65784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B7EDCAAD-321D-9379-4250-70B7805928E2}"/>
              </a:ext>
            </a:extLst>
          </p:cNvPr>
          <p:cNvGrpSpPr/>
          <p:nvPr/>
        </p:nvGrpSpPr>
        <p:grpSpPr>
          <a:xfrm>
            <a:off x="1133245" y="2969706"/>
            <a:ext cx="2260404" cy="2609980"/>
            <a:chOff x="1463184" y="2866011"/>
            <a:chExt cx="2260404" cy="260998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802CABB-CE5E-56EB-1D6D-1A826AA8FC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242" b="974"/>
            <a:stretch/>
          </p:blipFill>
          <p:spPr>
            <a:xfrm>
              <a:off x="1838228" y="2866011"/>
              <a:ext cx="1885360" cy="222071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16E7255-B09D-837C-03EC-B0E055B144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63184" y="3689948"/>
              <a:ext cx="215900" cy="2667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FAC749C-87CE-2CBD-0ED0-1468FDDE6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91065" y="5209291"/>
              <a:ext cx="254000" cy="26670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0A4C3F3-5071-9CED-1406-6E8206738A02}"/>
              </a:ext>
            </a:extLst>
          </p:cNvPr>
          <p:cNvGrpSpPr/>
          <p:nvPr/>
        </p:nvGrpSpPr>
        <p:grpSpPr>
          <a:xfrm>
            <a:off x="3915724" y="3298755"/>
            <a:ext cx="3978072" cy="1955061"/>
            <a:chOff x="4688722" y="3135012"/>
            <a:chExt cx="3978072" cy="1955061"/>
          </a:xfrm>
        </p:grpSpPr>
        <p:pic>
          <p:nvPicPr>
            <p:cNvPr id="1026" name="Picture 2" descr="Image result for neural network policy">
              <a:extLst>
                <a:ext uri="{FF2B5EF4-FFF2-40B4-BE49-F238E27FC236}">
                  <a16:creationId xmlns:a16="http://schemas.microsoft.com/office/drawing/2014/main" id="{09AA94E9-10D9-7863-C440-0D345E80121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74"/>
            <a:stretch/>
          </p:blipFill>
          <p:spPr bwMode="auto">
            <a:xfrm>
              <a:off x="4958142" y="3135012"/>
              <a:ext cx="3708652" cy="19550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938116E-B377-C530-CEF8-B84F15F6A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88722" y="3813365"/>
              <a:ext cx="215900" cy="266700"/>
            </a:xfrm>
            <a:prstGeom prst="rect">
              <a:avLst/>
            </a:prstGeom>
          </p:spPr>
        </p:pic>
      </p:grpSp>
      <p:pic>
        <p:nvPicPr>
          <p:cNvPr id="1028" name="Picture 4" descr="Image result for neural network policy">
            <a:extLst>
              <a:ext uri="{FF2B5EF4-FFF2-40B4-BE49-F238E27FC236}">
                <a16:creationId xmlns:a16="http://schemas.microsoft.com/office/drawing/2014/main" id="{825D8F05-E4BB-129A-C1EE-D49AE471B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8348" y="2880940"/>
            <a:ext cx="3265052" cy="2459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99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C0290-F37D-DC16-E7E1-4D63E8A67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6684B54-6398-38C8-08FB-303B2C7D9C26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idea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gradient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descent/ascent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F656F23-78AB-A311-595B-359AEFDFEA03}"/>
              </a:ext>
            </a:extLst>
          </p:cNvPr>
          <p:cNvGrpSpPr/>
          <p:nvPr/>
        </p:nvGrpSpPr>
        <p:grpSpPr>
          <a:xfrm>
            <a:off x="569465" y="1933935"/>
            <a:ext cx="5088385" cy="2990130"/>
            <a:chOff x="569465" y="1702733"/>
            <a:chExt cx="6336188" cy="37233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B3197F9-5F17-6FF8-7216-0F2E93FD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03762" y="2701372"/>
              <a:ext cx="1183195" cy="358838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09AD50F-C11A-5DF0-B5AA-46706F4408EC}"/>
                </a:ext>
              </a:extLst>
            </p:cNvPr>
            <p:cNvCxnSpPr>
              <a:cxnSpLocks/>
            </p:cNvCxnSpPr>
            <p:nvPr/>
          </p:nvCxnSpPr>
          <p:spPr>
            <a:xfrm>
              <a:off x="1640651" y="2596302"/>
              <a:ext cx="4619134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3E14D72-79EE-D8D2-A7E6-7D6EAE651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0877"/>
            <a:stretch/>
          </p:blipFill>
          <p:spPr>
            <a:xfrm>
              <a:off x="768804" y="1702733"/>
              <a:ext cx="5438480" cy="83812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1852342-69B0-D2F7-C209-2B0000ADE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9465" y="3636650"/>
              <a:ext cx="3611841" cy="74912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3DFA253-02F3-34A1-32D9-2FC56A32FE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9465" y="5095460"/>
              <a:ext cx="6336188" cy="330660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17DAF9-F7D9-A89C-D234-C96F2F270447}"/>
              </a:ext>
            </a:extLst>
          </p:cNvPr>
          <p:cNvGrpSpPr/>
          <p:nvPr/>
        </p:nvGrpSpPr>
        <p:grpSpPr>
          <a:xfrm>
            <a:off x="7612888" y="2206562"/>
            <a:ext cx="2921000" cy="2584732"/>
            <a:chOff x="7224268" y="2134751"/>
            <a:chExt cx="2921000" cy="258473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CC13BDC-56B4-D0A4-9CD1-4F19CB1F8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013699" y="2134751"/>
              <a:ext cx="1674369" cy="49663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7EF20A2-015D-B1B2-B0C4-F5D897D28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24268" y="3291831"/>
              <a:ext cx="2768600" cy="6477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071FF76-45C0-44C1-F0A1-37937048BE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24268" y="4401983"/>
              <a:ext cx="2921000" cy="317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4047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4E3044-468E-2BDB-48EC-B4F19BE23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72BC434-C73C-F7AE-AC32-DEC8E4FE5E5E}"/>
              </a:ext>
            </a:extLst>
          </p:cNvPr>
          <p:cNvGrpSpPr/>
          <p:nvPr/>
        </p:nvGrpSpPr>
        <p:grpSpPr>
          <a:xfrm>
            <a:off x="2411830" y="1971035"/>
            <a:ext cx="3158611" cy="3397151"/>
            <a:chOff x="665158" y="1730424"/>
            <a:chExt cx="3158611" cy="33971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6EA73D0-4A9C-68B7-63E6-085BA7299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5158" y="1730424"/>
              <a:ext cx="3158611" cy="3397151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9771E0-555D-32A6-37C6-415D28B5E297}"/>
                </a:ext>
              </a:extLst>
            </p:cNvPr>
            <p:cNvSpPr/>
            <p:nvPr/>
          </p:nvSpPr>
          <p:spPr>
            <a:xfrm>
              <a:off x="797442" y="2179674"/>
              <a:ext cx="212651" cy="212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736B840-08AB-C304-00F0-ACDEC8758F6E}"/>
              </a:ext>
            </a:extLst>
          </p:cNvPr>
          <p:cNvCxnSpPr>
            <a:cxnSpLocks/>
          </p:cNvCxnSpPr>
          <p:nvPr/>
        </p:nvCxnSpPr>
        <p:spPr>
          <a:xfrm>
            <a:off x="2734858" y="2547840"/>
            <a:ext cx="820489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ADB4129-0BEC-1F38-480C-24E26B5AD55D}"/>
              </a:ext>
            </a:extLst>
          </p:cNvPr>
          <p:cNvCxnSpPr>
            <a:cxnSpLocks/>
          </p:cNvCxnSpPr>
          <p:nvPr/>
        </p:nvCxnSpPr>
        <p:spPr>
          <a:xfrm>
            <a:off x="3489761" y="2553283"/>
            <a:ext cx="0" cy="38840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FDE93C0-8AC8-4304-29B2-C31F88E40D55}"/>
              </a:ext>
            </a:extLst>
          </p:cNvPr>
          <p:cNvGrpSpPr/>
          <p:nvPr/>
        </p:nvGrpSpPr>
        <p:grpSpPr>
          <a:xfrm>
            <a:off x="3089273" y="2941685"/>
            <a:ext cx="400488" cy="1381423"/>
            <a:chOff x="3089273" y="2941685"/>
            <a:chExt cx="400488" cy="1381423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304ECE4-8385-7E62-DB4B-5CC9C3FB4E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9273" y="2941685"/>
              <a:ext cx="400488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657D83B-E9C8-C54D-E9D3-BE9AE122DE9C}"/>
                </a:ext>
              </a:extLst>
            </p:cNvPr>
            <p:cNvCxnSpPr>
              <a:cxnSpLocks/>
            </p:cNvCxnSpPr>
            <p:nvPr/>
          </p:nvCxnSpPr>
          <p:spPr>
            <a:xfrm>
              <a:off x="3089273" y="2941685"/>
              <a:ext cx="0" cy="1381423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79CAFD-D556-8A77-3EC7-7A0FC60CBF21}"/>
              </a:ext>
            </a:extLst>
          </p:cNvPr>
          <p:cNvCxnSpPr>
            <a:cxnSpLocks/>
          </p:cNvCxnSpPr>
          <p:nvPr/>
        </p:nvCxnSpPr>
        <p:spPr>
          <a:xfrm flipH="1">
            <a:off x="2702796" y="2536244"/>
            <a:ext cx="6110" cy="113336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B1622CC-0642-DA02-EF74-D07074C2DDBF}"/>
              </a:ext>
            </a:extLst>
          </p:cNvPr>
          <p:cNvCxnSpPr>
            <a:cxnSpLocks/>
          </p:cNvCxnSpPr>
          <p:nvPr/>
        </p:nvCxnSpPr>
        <p:spPr>
          <a:xfrm>
            <a:off x="2702796" y="3637611"/>
            <a:ext cx="428804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D24D7DC-7558-821F-9CAB-445BF4EB8917}"/>
              </a:ext>
            </a:extLst>
          </p:cNvPr>
          <p:cNvCxnSpPr>
            <a:cxnSpLocks/>
          </p:cNvCxnSpPr>
          <p:nvPr/>
        </p:nvCxnSpPr>
        <p:spPr>
          <a:xfrm>
            <a:off x="3060712" y="3658841"/>
            <a:ext cx="0" cy="6642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814828A-E646-0CAA-4FE0-53B103DFA80F}"/>
              </a:ext>
            </a:extLst>
          </p:cNvPr>
          <p:cNvGrpSpPr/>
          <p:nvPr/>
        </p:nvGrpSpPr>
        <p:grpSpPr>
          <a:xfrm>
            <a:off x="4919312" y="2895861"/>
            <a:ext cx="405707" cy="2239438"/>
            <a:chOff x="5369895" y="3903705"/>
            <a:chExt cx="405707" cy="2239438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00F5013-0EB9-6B3F-2C53-53EF5ED6A4B3}"/>
                </a:ext>
              </a:extLst>
            </p:cNvPr>
            <p:cNvCxnSpPr>
              <a:cxnSpLocks/>
            </p:cNvCxnSpPr>
            <p:nvPr/>
          </p:nvCxnSpPr>
          <p:spPr>
            <a:xfrm>
              <a:off x="5369895" y="3903705"/>
              <a:ext cx="0" cy="76298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C74DA65-F4B3-C312-36F8-D47B17CBCE95}"/>
                </a:ext>
              </a:extLst>
            </p:cNvPr>
            <p:cNvCxnSpPr>
              <a:cxnSpLocks/>
            </p:cNvCxnSpPr>
            <p:nvPr/>
          </p:nvCxnSpPr>
          <p:spPr>
            <a:xfrm>
              <a:off x="5369895" y="4666685"/>
              <a:ext cx="405707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4E5D4FC-3402-1E96-4AC7-F68B9394178F}"/>
                </a:ext>
              </a:extLst>
            </p:cNvPr>
            <p:cNvCxnSpPr>
              <a:cxnSpLocks/>
            </p:cNvCxnSpPr>
            <p:nvPr/>
          </p:nvCxnSpPr>
          <p:spPr>
            <a:xfrm>
              <a:off x="5711594" y="4666685"/>
              <a:ext cx="0" cy="147645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B9466D9-53B6-03ED-12E4-81A2B84EB138}"/>
              </a:ext>
            </a:extLst>
          </p:cNvPr>
          <p:cNvCxnSpPr>
            <a:cxnSpLocks/>
          </p:cNvCxnSpPr>
          <p:nvPr/>
        </p:nvCxnSpPr>
        <p:spPr>
          <a:xfrm flipH="1">
            <a:off x="4919311" y="2895860"/>
            <a:ext cx="425232" cy="250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85B756C-DB81-2AD0-30BB-26DCF85721FC}"/>
              </a:ext>
            </a:extLst>
          </p:cNvPr>
          <p:cNvCxnSpPr>
            <a:cxnSpLocks/>
          </p:cNvCxnSpPr>
          <p:nvPr/>
        </p:nvCxnSpPr>
        <p:spPr>
          <a:xfrm>
            <a:off x="5325019" y="2532660"/>
            <a:ext cx="0" cy="37702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C58DAEF-0398-96F5-8C96-F910764225A5}"/>
              </a:ext>
            </a:extLst>
          </p:cNvPr>
          <p:cNvCxnSpPr>
            <a:cxnSpLocks/>
          </p:cNvCxnSpPr>
          <p:nvPr/>
        </p:nvCxnSpPr>
        <p:spPr>
          <a:xfrm>
            <a:off x="2779739" y="2526610"/>
            <a:ext cx="254528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ADA721D9-9F89-3D86-B6F2-05BFA6F4F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553" y="2632936"/>
            <a:ext cx="2910539" cy="246276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E36400-C5A5-CB50-F3A5-C9D0AFD94B85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Gradient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F97292C-38A9-2ACF-625A-D517F94D3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5804" y="1419882"/>
            <a:ext cx="2910539" cy="26834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D038DFC-A965-C24F-AFD9-C52C9AB959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5804" y="1786505"/>
            <a:ext cx="1347870" cy="64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834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EDBB0A-931F-6831-10CF-991CAF2EA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BC9669C-E5F0-0950-B5BE-9039BCF52516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Gradient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D5A984-0761-C1A9-2B83-1656D72835C7}"/>
              </a:ext>
            </a:extLst>
          </p:cNvPr>
          <p:cNvGrpSpPr/>
          <p:nvPr/>
        </p:nvGrpSpPr>
        <p:grpSpPr>
          <a:xfrm>
            <a:off x="1159404" y="1163918"/>
            <a:ext cx="8354899" cy="857611"/>
            <a:chOff x="706918" y="1224748"/>
            <a:chExt cx="8354899" cy="8576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D747DE-DF9C-9750-4F35-62E2E486C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66033"/>
            <a:stretch/>
          </p:blipFill>
          <p:spPr>
            <a:xfrm>
              <a:off x="706918" y="1517249"/>
              <a:ext cx="4686300" cy="45295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4C86216-160D-C49C-D6E1-277E750BA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35092" b="596"/>
            <a:stretch/>
          </p:blipFill>
          <p:spPr>
            <a:xfrm>
              <a:off x="4375517" y="1224748"/>
              <a:ext cx="4686300" cy="857611"/>
            </a:xfrm>
            <a:prstGeom prst="rect">
              <a:avLst/>
            </a:prstGeom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06D53DF4-A0D3-A73F-7E2F-B53690B39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5426" y="4148864"/>
            <a:ext cx="3387169" cy="7843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61EAF6D-0B34-4A99-F4FA-E2662E60F4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3136"/>
          <a:stretch/>
        </p:blipFill>
        <p:spPr>
          <a:xfrm>
            <a:off x="1159405" y="2179262"/>
            <a:ext cx="5340191" cy="2499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3859B2-4D72-AE41-670A-2DDF6DC5DFE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6864" b="10194"/>
          <a:stretch/>
        </p:blipFill>
        <p:spPr>
          <a:xfrm>
            <a:off x="1159404" y="4744726"/>
            <a:ext cx="5340191" cy="8576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65DADB-1625-5E20-1C6E-1AD0AD9AF1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7836" b="312"/>
          <a:stretch/>
        </p:blipFill>
        <p:spPr>
          <a:xfrm>
            <a:off x="1159404" y="5578033"/>
            <a:ext cx="5340191" cy="4430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17C720-816A-8A79-0F39-C4D818C0AD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2460" y="2341158"/>
            <a:ext cx="3104077" cy="2861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7619B2-C47F-4D94-64A4-84F46039C2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2460" y="2957261"/>
            <a:ext cx="4794051" cy="845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206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BEB3E3-2B12-73FD-FB50-04513403C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9238FD3-3324-74D5-37DA-49A3FE80D02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REINFORCE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614F7E-51CB-BAD8-99D3-CC1A67F06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3923" y="826149"/>
            <a:ext cx="4585151" cy="7487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0E2C9D-37E7-A4CC-D054-82D0464E0F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1300"/>
          <a:stretch/>
        </p:blipFill>
        <p:spPr>
          <a:xfrm>
            <a:off x="1201061" y="1613727"/>
            <a:ext cx="7772400" cy="922083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81D3C47-C093-42CB-3DE6-A71C5B7D266F}"/>
              </a:ext>
            </a:extLst>
          </p:cNvPr>
          <p:cNvCxnSpPr>
            <a:cxnSpLocks/>
          </p:cNvCxnSpPr>
          <p:nvPr/>
        </p:nvCxnSpPr>
        <p:spPr>
          <a:xfrm>
            <a:off x="4258013" y="3181416"/>
            <a:ext cx="917300" cy="554392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9831F58-54E6-83AE-E92F-454D8E95E98F}"/>
              </a:ext>
            </a:extLst>
          </p:cNvPr>
          <p:cNvCxnSpPr>
            <a:cxnSpLocks/>
          </p:cNvCxnSpPr>
          <p:nvPr/>
        </p:nvCxnSpPr>
        <p:spPr>
          <a:xfrm>
            <a:off x="8969087" y="3170200"/>
            <a:ext cx="917300" cy="554392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DFC206-24E3-0C9C-9FDB-A81B95533C9A}"/>
              </a:ext>
            </a:extLst>
          </p:cNvPr>
          <p:cNvGrpSpPr/>
          <p:nvPr/>
        </p:nvGrpSpPr>
        <p:grpSpPr>
          <a:xfrm>
            <a:off x="3978110" y="1753385"/>
            <a:ext cx="6966407" cy="2426488"/>
            <a:chOff x="3978110" y="1753385"/>
            <a:chExt cx="6966407" cy="242648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C4D0225-1064-841F-6C23-21919110D84E}"/>
                </a:ext>
              </a:extLst>
            </p:cNvPr>
            <p:cNvGrpSpPr/>
            <p:nvPr/>
          </p:nvGrpSpPr>
          <p:grpSpPr>
            <a:xfrm>
              <a:off x="3978110" y="1753385"/>
              <a:ext cx="6966407" cy="2426488"/>
              <a:chOff x="3978110" y="1753385"/>
              <a:chExt cx="6966407" cy="2426488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B34BAA10-917C-FBB0-AF66-C6CD125576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82599" y="3048658"/>
                <a:ext cx="6497968" cy="797477"/>
              </a:xfrm>
              <a:prstGeom prst="rect">
                <a:avLst/>
              </a:prstGeom>
            </p:spPr>
          </p:pic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6151211-3B2E-9AE6-847D-9341735743CC}"/>
                  </a:ext>
                </a:extLst>
              </p:cNvPr>
              <p:cNvSpPr/>
              <p:nvPr/>
            </p:nvSpPr>
            <p:spPr>
              <a:xfrm>
                <a:off x="5175313" y="1753385"/>
                <a:ext cx="1574278" cy="593889"/>
              </a:xfrm>
              <a:prstGeom prst="roundRect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D74DDEB5-AF1A-2D35-C839-AED5D504EB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8425" y="2347274"/>
                <a:ext cx="265559" cy="464895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25E31910-D353-B788-0E08-0F3A802A299E}"/>
                  </a:ext>
                </a:extLst>
              </p:cNvPr>
              <p:cNvSpPr/>
              <p:nvPr/>
            </p:nvSpPr>
            <p:spPr>
              <a:xfrm>
                <a:off x="3978110" y="2854310"/>
                <a:ext cx="6966407" cy="1325563"/>
              </a:xfrm>
              <a:prstGeom prst="roundRect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</p:grp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DF117F54-8F47-1C54-C09C-50FE3F9DD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21358" y="3672213"/>
              <a:ext cx="406494" cy="216797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71C781F8-3DE7-DB49-9686-15750FC75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32937" y="3661509"/>
              <a:ext cx="406494" cy="216797"/>
            </a:xfrm>
            <a:prstGeom prst="rect">
              <a:avLst/>
            </a:prstGeom>
          </p:spPr>
        </p:pic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7FAB9357-7F8E-D9FD-1CA8-FEDEF32D1F2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7958"/>
          <a:stretch/>
        </p:blipFill>
        <p:spPr>
          <a:xfrm>
            <a:off x="1450451" y="4331682"/>
            <a:ext cx="7772400" cy="9220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566F80-0CEF-B318-EA66-6E06369DD4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7267" y="5531680"/>
            <a:ext cx="5144647" cy="80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74F737-1EBE-A7AD-5C1F-3DDDC5540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E6BBFD0-8190-E06C-5532-65EA62276069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REINFORCE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A598D1-AE55-55CB-8C99-FB4999258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643" y="1518638"/>
            <a:ext cx="1674369" cy="4966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C5BBA1-79AF-C97D-301F-C1554BC5B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212" y="2665730"/>
            <a:ext cx="2921000" cy="317500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35F3E639-87CB-A5BA-67B5-1B840B105328}"/>
              </a:ext>
            </a:extLst>
          </p:cNvPr>
          <p:cNvGrpSpPr/>
          <p:nvPr/>
        </p:nvGrpSpPr>
        <p:grpSpPr>
          <a:xfrm>
            <a:off x="6276179" y="498421"/>
            <a:ext cx="5754211" cy="2167309"/>
            <a:chOff x="1385047" y="1908905"/>
            <a:chExt cx="10384099" cy="391114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004D38F-7FB5-31FD-8729-19C33C59F6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85047" y="1908905"/>
              <a:ext cx="5205506" cy="304019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B8104EC-9A12-005E-176A-5623A7417854}"/>
                </a:ext>
              </a:extLst>
            </p:cNvPr>
            <p:cNvSpPr txBox="1"/>
            <p:nvPr/>
          </p:nvSpPr>
          <p:spPr>
            <a:xfrm>
              <a:off x="2441448" y="5358384"/>
              <a:ext cx="20511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/>
                <a:t>Policy</a:t>
              </a:r>
              <a:r>
                <a:rPr lang="zh-CN" altLang="en-US" sz="2400"/>
                <a:t> </a:t>
              </a:r>
              <a:r>
                <a:rPr lang="en-US" altLang="zh-CN" sz="2400"/>
                <a:t>Iteration</a:t>
              </a:r>
              <a:endParaRPr sz="2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2E2C44A-E1C2-E8D8-686A-7A3CE2C6791B}"/>
                </a:ext>
              </a:extLst>
            </p:cNvPr>
            <p:cNvGrpSpPr/>
            <p:nvPr/>
          </p:nvGrpSpPr>
          <p:grpSpPr>
            <a:xfrm>
              <a:off x="7269480" y="2066544"/>
              <a:ext cx="4499666" cy="3753504"/>
              <a:chOff x="7269480" y="2066544"/>
              <a:chExt cx="4499666" cy="3753504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7640804B-542C-20BD-ABC4-C4D080A152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69480" y="2066544"/>
                <a:ext cx="3282696" cy="123741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6735C1B5-723C-8AA1-A9F6-C2E168920F0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366419" y="3303961"/>
                <a:ext cx="3185757" cy="146920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E529A03F-7018-6ECB-6C13-3BC243C45EF3}"/>
                  </a:ext>
                </a:extLst>
              </p:cNvPr>
              <p:cNvSpPr/>
              <p:nvPr/>
            </p:nvSpPr>
            <p:spPr>
              <a:xfrm>
                <a:off x="10533647" y="3282495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823E84DE-E291-7C37-B7A3-8B7A2C65F6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23533" y="3168649"/>
                <a:ext cx="845613" cy="410371"/>
              </a:xfrm>
              <a:prstGeom prst="rect">
                <a:avLst/>
              </a:prstGeom>
            </p:spPr>
          </p:pic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F8E8A576-8C49-06E5-3996-E460EF74D79F}"/>
                  </a:ext>
                </a:extLst>
              </p:cNvPr>
              <p:cNvCxnSpPr/>
              <p:nvPr/>
            </p:nvCxnSpPr>
            <p:spPr>
              <a:xfrm flipV="1">
                <a:off x="7366419" y="3035808"/>
                <a:ext cx="122517" cy="292406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C602E375-F45F-9EAA-61A6-751B353ECA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88936" y="3023682"/>
                <a:ext cx="775866" cy="1347150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67467DA8-2AA5-EF7F-4487-709889B68DB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4802" y="3931920"/>
                <a:ext cx="122517" cy="438912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FD824E2A-982F-EFED-4542-5F1685F001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87319" y="3931920"/>
                <a:ext cx="189753" cy="301752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9A36A169-9387-4A7A-CB95-A665B0CFD2E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77072" y="3844987"/>
                <a:ext cx="109478" cy="388685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6F38A116-EDBA-6B26-23EB-08590328CA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64867" y="3831238"/>
                <a:ext cx="143478" cy="301850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65D349F2-0479-393D-8422-24A69C7CB20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801874" y="3697354"/>
                <a:ext cx="122517" cy="438912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3AEDFE9A-FA56-A74B-8C1D-9DF0E79902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24391" y="3697354"/>
                <a:ext cx="189753" cy="301752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0708242-79C6-9BE8-90B3-F1765A959D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114144" y="3610421"/>
                <a:ext cx="109478" cy="388685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4C968AAA-2C69-D85A-6BEF-F83DE86ACE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01939" y="3596672"/>
                <a:ext cx="143478" cy="301850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819EC53A-094F-9416-3B20-FA500E7E30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338446" y="3435076"/>
                <a:ext cx="122517" cy="438912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3C64106F-7A3E-0E96-D36B-07C83C2A87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60963" y="3435076"/>
                <a:ext cx="189753" cy="301752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5CAEB67E-90E5-2FD0-B4D0-1826DD8FFC7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650716" y="3348143"/>
                <a:ext cx="109478" cy="388685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3EBBB7F0-F7E1-F0C4-23C5-159090DEA7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38511" y="3334394"/>
                <a:ext cx="143478" cy="301850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72221051-3D8E-B755-F739-6A8B20CADF5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76331" y="3254614"/>
                <a:ext cx="109478" cy="388685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16DE9967-9F0E-1B96-81EC-38626C50DB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64126" y="3240865"/>
                <a:ext cx="143478" cy="301850"/>
              </a:xfrm>
              <a:prstGeom prst="straightConnector1">
                <a:avLst/>
              </a:prstGeom>
              <a:ln w="19050">
                <a:solidFill>
                  <a:srgbClr val="0433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6CA2EE5-4D40-7FCF-ED2B-9BA88453BFF9}"/>
                  </a:ext>
                </a:extLst>
              </p:cNvPr>
              <p:cNvSpPr txBox="1"/>
              <p:nvPr/>
            </p:nvSpPr>
            <p:spPr>
              <a:xfrm>
                <a:off x="7837562" y="5358383"/>
                <a:ext cx="201773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/>
                  <a:t>Value</a:t>
                </a:r>
                <a:r>
                  <a:rPr lang="zh-CN" altLang="en-US" sz="2400"/>
                  <a:t> </a:t>
                </a:r>
                <a:r>
                  <a:rPr lang="en-US" altLang="zh-CN" sz="2400"/>
                  <a:t>Iteration</a:t>
                </a:r>
                <a:endParaRPr sz="2400"/>
              </a:p>
            </p:txBody>
          </p:sp>
        </p:grpSp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ED8CA8F9-01A6-F0EE-E6B8-61EE722967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5212" y="3537128"/>
            <a:ext cx="7150100" cy="9144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FD3DE74-75A5-1BBC-A469-120A6748286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81397"/>
          <a:stretch/>
        </p:blipFill>
        <p:spPr>
          <a:xfrm>
            <a:off x="4922694" y="6086963"/>
            <a:ext cx="2910539" cy="45814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6997F18E-E20F-766C-5A98-D3D93A9C3E61}"/>
              </a:ext>
            </a:extLst>
          </p:cNvPr>
          <p:cNvGrpSpPr/>
          <p:nvPr/>
        </p:nvGrpSpPr>
        <p:grpSpPr>
          <a:xfrm>
            <a:off x="906235" y="4776823"/>
            <a:ext cx="7978177" cy="914400"/>
            <a:chOff x="906235" y="4776823"/>
            <a:chExt cx="7978177" cy="914400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0F8F2214-6BBA-785A-7275-A9B0CCE1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85212" y="4776823"/>
              <a:ext cx="6299200" cy="914400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FF86AF1-C21F-05A0-661D-83A6D83342F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06235" y="5126073"/>
              <a:ext cx="1257300" cy="215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146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1CECE-89F9-2A2C-8DBF-EAE5D23A6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0A4B81A-9FCE-F48D-D431-CA9275E7ECE7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REINFORCE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7EBA53-260A-9523-C221-94B37C9F7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631" y="1301730"/>
            <a:ext cx="9281095" cy="33865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54E720-FAE8-F4A4-B8B9-CD4D4FF98751}"/>
              </a:ext>
            </a:extLst>
          </p:cNvPr>
          <p:cNvSpPr txBox="1"/>
          <p:nvPr/>
        </p:nvSpPr>
        <p:spPr>
          <a:xfrm>
            <a:off x="1706251" y="4835961"/>
            <a:ext cx="23534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/>
              <a:t>For</a:t>
            </a:r>
            <a:r>
              <a:rPr lang="zh-CN" altLang="en-US" sz="2200" dirty="0"/>
              <a:t> </a:t>
            </a:r>
            <a:r>
              <a:rPr lang="en-US" altLang="zh-CN" sz="2200" dirty="0" err="1"/>
              <a:t>softmax</a:t>
            </a:r>
            <a:r>
              <a:rPr lang="zh-CN" altLang="en-US" sz="2200" dirty="0"/>
              <a:t> </a:t>
            </a:r>
            <a:r>
              <a:rPr lang="en-US" altLang="zh-CN" sz="2200" dirty="0"/>
              <a:t>policy:</a:t>
            </a:r>
            <a:endParaRPr lang="en-CN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FBE2F0-638D-F72F-AC3E-0C74FF708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192" y="5263702"/>
            <a:ext cx="7297974" cy="8622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0CFB09-096C-9012-FF8C-55A094D054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761" y="4688267"/>
            <a:ext cx="1007387" cy="532893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CB115A2-EB36-EE79-E8DB-94DED30C24DA}"/>
              </a:ext>
            </a:extLst>
          </p:cNvPr>
          <p:cNvSpPr/>
          <p:nvPr/>
        </p:nvSpPr>
        <p:spPr>
          <a:xfrm>
            <a:off x="3706368" y="4169664"/>
            <a:ext cx="487680" cy="326004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1B5FA03-110C-339E-B0B8-CA1FD629D486}"/>
              </a:ext>
            </a:extLst>
          </p:cNvPr>
          <p:cNvCxnSpPr>
            <a:cxnSpLocks/>
          </p:cNvCxnSpPr>
          <p:nvPr/>
        </p:nvCxnSpPr>
        <p:spPr>
          <a:xfrm>
            <a:off x="4059716" y="4495668"/>
            <a:ext cx="226534" cy="235141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320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C02BA-481F-D1CF-C448-B94FDC417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22ECB-7C8F-1549-3B96-391BFA9E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This</a:t>
            </a:r>
            <a:r>
              <a:rPr lang="zh-CN" altLang="en-US" b="1"/>
              <a:t> </a:t>
            </a:r>
            <a:r>
              <a:rPr lang="en-US" altLang="zh-CN" b="1"/>
              <a:t>tutorial</a:t>
            </a:r>
            <a:r>
              <a:rPr lang="zh-CN" altLang="en-US" b="1"/>
              <a:t> </a:t>
            </a:r>
            <a:r>
              <a:rPr lang="en-US" altLang="zh-CN" b="1"/>
              <a:t>is</a:t>
            </a:r>
            <a:r>
              <a:rPr lang="zh-CN" altLang="en-US" b="1"/>
              <a:t> </a:t>
            </a:r>
            <a:r>
              <a:rPr lang="en-US" altLang="zh-CN" b="1"/>
              <a:t>mainly</a:t>
            </a:r>
            <a:r>
              <a:rPr lang="zh-CN" altLang="en-US" b="1"/>
              <a:t> </a:t>
            </a:r>
            <a:r>
              <a:rPr lang="en-US" altLang="zh-CN" b="1"/>
              <a:t>contributed</a:t>
            </a:r>
            <a:r>
              <a:rPr lang="zh-CN" altLang="en-US" b="1"/>
              <a:t> </a:t>
            </a:r>
            <a:r>
              <a:rPr lang="en-US" altLang="zh-CN" b="1"/>
              <a:t>by…</a:t>
            </a:r>
            <a:endParaRPr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99CB4-076A-64E1-E0AB-9AD498629015}"/>
              </a:ext>
            </a:extLst>
          </p:cNvPr>
          <p:cNvSpPr txBox="1"/>
          <p:nvPr/>
        </p:nvSpPr>
        <p:spPr>
          <a:xfrm>
            <a:off x="1164297" y="4771686"/>
            <a:ext cx="9458326" cy="1689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部分内容由张洳源老师正在编写的教材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《</a:t>
            </a:r>
            <a:r>
              <a:rPr lang="ja-JP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认知行为的计算原理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》</a:t>
            </a: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收录：</a:t>
            </a:r>
            <a:b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  <a:hlinkClick r:id="rId2"/>
              </a:rPr>
              <a:t>https://ruyuanzhang.gitbook.io/compmodcogpsy</a:t>
            </a:r>
            <a:endParaRPr lang="en-US" altLang="zh-CN"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2556DC4-4320-B4BA-8F9E-D808844F1A62}"/>
              </a:ext>
            </a:extLst>
          </p:cNvPr>
          <p:cNvGrpSpPr/>
          <p:nvPr/>
        </p:nvGrpSpPr>
        <p:grpSpPr>
          <a:xfrm>
            <a:off x="1945745" y="1775929"/>
            <a:ext cx="8300510" cy="2472400"/>
            <a:chOff x="1945745" y="1992745"/>
            <a:chExt cx="8300510" cy="24724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51ABCFD-B1FE-99B1-AC07-9D19EDCA065F}"/>
                </a:ext>
              </a:extLst>
            </p:cNvPr>
            <p:cNvGrpSpPr/>
            <p:nvPr/>
          </p:nvGrpSpPr>
          <p:grpSpPr>
            <a:xfrm>
              <a:off x="1945745" y="2392855"/>
              <a:ext cx="8300510" cy="2072290"/>
              <a:chOff x="2083764" y="2253751"/>
              <a:chExt cx="8300510" cy="2072290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56661107-7D07-DE54-FCA8-47AA6F883182}"/>
                  </a:ext>
                </a:extLst>
              </p:cNvPr>
              <p:cNvGrpSpPr/>
              <p:nvPr/>
            </p:nvGrpSpPr>
            <p:grpSpPr>
              <a:xfrm>
                <a:off x="2083764" y="2253751"/>
                <a:ext cx="8024472" cy="2072290"/>
                <a:chOff x="1358146" y="2080257"/>
                <a:chExt cx="8024472" cy="2072290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F55E9F6-EEAF-7CC5-2231-8ED7C38F8D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r="3705"/>
                <a:stretch/>
              </p:blipFill>
              <p:spPr>
                <a:xfrm>
                  <a:off x="1358146" y="2080257"/>
                  <a:ext cx="3864303" cy="2072290"/>
                </a:xfrm>
                <a:prstGeom prst="rect">
                  <a:avLst/>
                </a:prstGeom>
              </p:spPr>
            </p:pic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B59D835-A511-D9D4-277D-6BE096D65105}"/>
                    </a:ext>
                  </a:extLst>
                </p:cNvPr>
                <p:cNvSpPr txBox="1"/>
                <p:nvPr/>
              </p:nvSpPr>
              <p:spPr>
                <a:xfrm>
                  <a:off x="5305861" y="2970231"/>
                  <a:ext cx="39372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张洳源</a:t>
                  </a:r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ruyuanzhang@gmail.com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DEB004B-D372-A608-0364-D3CB03EC06D3}"/>
                    </a:ext>
                  </a:extLst>
                </p:cNvPr>
                <p:cNvSpPr txBox="1"/>
                <p:nvPr/>
              </p:nvSpPr>
              <p:spPr>
                <a:xfrm>
                  <a:off x="5305861" y="2289419"/>
                  <a:ext cx="40767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方泽鸣，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zemingfang11@gmail.com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695302-6A1E-ABC4-BCB2-2FE017EF7FF2}"/>
                  </a:ext>
                </a:extLst>
              </p:cNvPr>
              <p:cNvSpPr txBox="1"/>
              <p:nvPr/>
            </p:nvSpPr>
            <p:spPr>
              <a:xfrm>
                <a:off x="6031479" y="3812809"/>
                <a:ext cx="43527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张洁莹</a:t>
                </a:r>
                <a:r>
                  <a:rPr lang="zh-CN" alt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，</a:t>
                </a:r>
                <a:r>
                  <a:rPr lang="en-US" altLang="zh-CN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jieying.zhang@student.uva.nl</a:t>
                </a:r>
                <a:endParaRPr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C8016BF-10D6-1664-B950-D8E23A4F3632}"/>
                </a:ext>
              </a:extLst>
            </p:cNvPr>
            <p:cNvSpPr txBox="1"/>
            <p:nvPr/>
          </p:nvSpPr>
          <p:spPr>
            <a:xfrm>
              <a:off x="3384222" y="199274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/>
                <a:t>Github</a:t>
              </a:r>
              <a:endParaRPr sz="2000"/>
            </a:p>
          </p:txBody>
        </p:sp>
      </p:grpSp>
    </p:spTree>
    <p:extLst>
      <p:ext uri="{BB962C8B-B14F-4D97-AF65-F5344CB8AC3E}">
        <p14:creationId xmlns:p14="http://schemas.microsoft.com/office/powerpoint/2010/main" val="2827613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75FDC7D-8457-AC5C-73A8-B995EA56C9B7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REINFORCE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A02757-6514-EFC9-24ED-78108D028B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16626" y="1682782"/>
            <a:ext cx="10358748" cy="376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555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5368E-D7D0-C55D-0BF4-5E4CEC343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BE9ED-A998-AA94-6021-5157F578D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 dirty="0"/>
              <a:t>Overview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ED082-8B72-45A3-6A9D-104FE06A0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REINFORCE</a:t>
            </a:r>
          </a:p>
          <a:p>
            <a:endParaRPr lang="en-US" altLang="zh-CN" sz="2400" dirty="0"/>
          </a:p>
          <a:p>
            <a:r>
              <a:rPr lang="en-US" altLang="zh-CN" sz="2400" dirty="0"/>
              <a:t>Actor-Critic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Continuous</a:t>
            </a:r>
            <a:r>
              <a:rPr lang="zh-CN" altLang="en-US" sz="2400" dirty="0"/>
              <a:t> </a:t>
            </a:r>
            <a:r>
              <a:rPr lang="en-US" altLang="zh-CN" sz="2400" dirty="0"/>
              <a:t>action</a:t>
            </a:r>
            <a:r>
              <a:rPr lang="zh-CN" altLang="en-US" sz="2400" dirty="0"/>
              <a:t> </a:t>
            </a:r>
            <a:r>
              <a:rPr lang="en-US" altLang="zh-CN" sz="2400" dirty="0"/>
              <a:t>space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E42689-5421-EE34-A1DB-F4FBFC4240BD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REINFORCE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Actor-Critic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Advantage</a:t>
            </a:r>
            <a:r>
              <a:rPr lang="zh-CN" altLang="en-US" sz="2400" dirty="0"/>
              <a:t> </a:t>
            </a:r>
            <a:r>
              <a:rPr lang="en-US" altLang="zh-CN" sz="2400" dirty="0"/>
              <a:t>Actor-Critic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75D5241-FAE2-6E70-BE64-B4AA2915B829}"/>
              </a:ext>
            </a:extLst>
          </p:cNvPr>
          <p:cNvSpPr/>
          <p:nvPr/>
        </p:nvSpPr>
        <p:spPr>
          <a:xfrm>
            <a:off x="1595178" y="3091994"/>
            <a:ext cx="3344467" cy="55618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1584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20616-155C-FB95-419A-3E7C1943F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3A76C-ADF3-673A-6181-2D84ADC77987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Online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Gradient?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21AE3A-25C3-B626-C937-68F8A1974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994" y="1282877"/>
            <a:ext cx="7726012" cy="2819110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F7458AA-AEE6-AA41-5B3C-E49C8FC0A4A3}"/>
              </a:ext>
            </a:extLst>
          </p:cNvPr>
          <p:cNvSpPr/>
          <p:nvPr/>
        </p:nvSpPr>
        <p:spPr>
          <a:xfrm>
            <a:off x="2743200" y="3148553"/>
            <a:ext cx="4769963" cy="791851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4C8A67-50F5-F06E-1979-74240A6C5D5B}"/>
              </a:ext>
            </a:extLst>
          </p:cNvPr>
          <p:cNvSpPr txBox="1"/>
          <p:nvPr/>
        </p:nvSpPr>
        <p:spPr>
          <a:xfrm>
            <a:off x="7154935" y="5575123"/>
            <a:ext cx="165494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dirty="0"/>
              <a:t>Actor-Critic</a:t>
            </a:r>
            <a:endParaRPr lang="en-CN" sz="2500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F1474B-1D21-9C90-9E60-8DC8D43CF877}"/>
              </a:ext>
            </a:extLst>
          </p:cNvPr>
          <p:cNvGrpSpPr/>
          <p:nvPr/>
        </p:nvGrpSpPr>
        <p:grpSpPr>
          <a:xfrm>
            <a:off x="3382125" y="4600280"/>
            <a:ext cx="5366676" cy="1451897"/>
            <a:chOff x="3382125" y="4600280"/>
            <a:chExt cx="5366676" cy="145189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E3B2712-B648-2823-6288-CE95F1E0F739}"/>
                </a:ext>
              </a:extLst>
            </p:cNvPr>
            <p:cNvGrpSpPr/>
            <p:nvPr/>
          </p:nvGrpSpPr>
          <p:grpSpPr>
            <a:xfrm>
              <a:off x="3382125" y="4600280"/>
              <a:ext cx="5366676" cy="1451897"/>
              <a:chOff x="3382125" y="4600280"/>
              <a:chExt cx="5366676" cy="1451897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6ECB3F7-E549-9B40-31CC-78484618F716}"/>
                  </a:ext>
                </a:extLst>
              </p:cNvPr>
              <p:cNvSpPr txBox="1"/>
              <p:nvPr/>
            </p:nvSpPr>
            <p:spPr>
              <a:xfrm>
                <a:off x="3382125" y="4600280"/>
                <a:ext cx="1808508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500" dirty="0"/>
                  <a:t>Monte</a:t>
                </a:r>
                <a:r>
                  <a:rPr lang="zh-CN" altLang="en-US" sz="2500" dirty="0"/>
                  <a:t> </a:t>
                </a:r>
                <a:r>
                  <a:rPr lang="en-US" altLang="zh-CN" sz="2500" dirty="0"/>
                  <a:t>Carlo</a:t>
                </a:r>
                <a:endParaRPr lang="en-CN" sz="2500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EA0746E-99F5-1B7D-2BC7-6FFEDA0D7347}"/>
                  </a:ext>
                </a:extLst>
              </p:cNvPr>
              <p:cNvSpPr txBox="1"/>
              <p:nvPr/>
            </p:nvSpPr>
            <p:spPr>
              <a:xfrm>
                <a:off x="7078151" y="4600280"/>
                <a:ext cx="1670650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500" dirty="0"/>
                  <a:t>TD</a:t>
                </a:r>
                <a:r>
                  <a:rPr lang="zh-CN" altLang="en-US" sz="2500" dirty="0"/>
                  <a:t> </a:t>
                </a:r>
                <a:r>
                  <a:rPr lang="en-US" altLang="zh-CN" sz="2500" dirty="0"/>
                  <a:t>learning</a:t>
                </a:r>
                <a:endParaRPr lang="en-CN" sz="2500" dirty="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6A688FE-5E8E-12A2-CAA5-95B9DDE988BC}"/>
                  </a:ext>
                </a:extLst>
              </p:cNvPr>
              <p:cNvSpPr txBox="1"/>
              <p:nvPr/>
            </p:nvSpPr>
            <p:spPr>
              <a:xfrm>
                <a:off x="3456280" y="5575123"/>
                <a:ext cx="1660198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500" dirty="0"/>
                  <a:t>REINFORCE</a:t>
                </a:r>
                <a:endParaRPr lang="en-CN" sz="2500" dirty="0"/>
              </a:p>
            </p:txBody>
          </p:sp>
        </p:grp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A740F0C-8924-DC69-6587-4B2D05EF711B}"/>
                </a:ext>
              </a:extLst>
            </p:cNvPr>
            <p:cNvCxnSpPr>
              <a:cxnSpLocks/>
            </p:cNvCxnSpPr>
            <p:nvPr/>
          </p:nvCxnSpPr>
          <p:spPr>
            <a:xfrm>
              <a:off x="5646406" y="4838807"/>
              <a:ext cx="1112363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5C3A3267-2304-52DB-058F-CEF1E1D6B3D1}"/>
                </a:ext>
              </a:extLst>
            </p:cNvPr>
            <p:cNvCxnSpPr>
              <a:cxnSpLocks/>
            </p:cNvCxnSpPr>
            <p:nvPr/>
          </p:nvCxnSpPr>
          <p:spPr>
            <a:xfrm>
              <a:off x="5646406" y="5813650"/>
              <a:ext cx="1112363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9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9518C-B25B-D3D5-5E9D-A167CB7B9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00969E3-3874-9E9D-4157-B3CD5F1FCCC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Actor-Critic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3312CED-79E3-4BF3-DFBC-DE9190009FBA}"/>
              </a:ext>
            </a:extLst>
          </p:cNvPr>
          <p:cNvGrpSpPr/>
          <p:nvPr/>
        </p:nvGrpSpPr>
        <p:grpSpPr>
          <a:xfrm>
            <a:off x="2061695" y="1763645"/>
            <a:ext cx="8068610" cy="979554"/>
            <a:chOff x="1201061" y="1556256"/>
            <a:chExt cx="8068610" cy="97955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3705BD0-DA3D-1CD7-D2C7-913BA4B47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59783" b="51300"/>
            <a:stretch/>
          </p:blipFill>
          <p:spPr>
            <a:xfrm>
              <a:off x="1201061" y="1613727"/>
              <a:ext cx="3125842" cy="922083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079FD882-D5A4-6513-7508-906C8A3CCC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7579" t="47958"/>
            <a:stretch/>
          </p:blipFill>
          <p:spPr>
            <a:xfrm>
              <a:off x="4418029" y="1556256"/>
              <a:ext cx="4851642" cy="922083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F16A448-D44D-DC4B-F215-27D48027D135}"/>
              </a:ext>
            </a:extLst>
          </p:cNvPr>
          <p:cNvGrpSpPr/>
          <p:nvPr/>
        </p:nvGrpSpPr>
        <p:grpSpPr>
          <a:xfrm>
            <a:off x="6562341" y="914400"/>
            <a:ext cx="5246367" cy="1904214"/>
            <a:chOff x="6556056" y="603316"/>
            <a:chExt cx="5246367" cy="190421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A532892-438F-796B-C66D-3CE5017C8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56056" y="603316"/>
              <a:ext cx="5246367" cy="287608"/>
            </a:xfrm>
            <a:prstGeom prst="rect">
              <a:avLst/>
            </a:prstGeom>
          </p:spPr>
        </p:pic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6FAA84F5-B47D-899F-D1C2-780F4694CA05}"/>
                </a:ext>
              </a:extLst>
            </p:cNvPr>
            <p:cNvSpPr/>
            <p:nvPr/>
          </p:nvSpPr>
          <p:spPr>
            <a:xfrm>
              <a:off x="8493551" y="1452561"/>
              <a:ext cx="1743958" cy="1054969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51E6C69D-C4B7-85B7-0BE2-C821B5507B21}"/>
                    </a:ext>
                  </a:extLst>
                </p:cNvPr>
                <p:cNvSpPr txBox="1"/>
                <p:nvPr/>
              </p:nvSpPr>
              <p:spPr>
                <a:xfrm rot="5400000">
                  <a:off x="9088050" y="891405"/>
                  <a:ext cx="554959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N" sz="300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</m:oMath>
                    </m:oMathPara>
                  </a14:m>
                  <a:endParaRPr lang="en-CN" sz="3000" dirty="0">
                    <a:solidFill>
                      <a:srgbClr val="C00000"/>
                    </a:solidFill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51E6C69D-C4B7-85B7-0BE2-C821B5507B2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9088050" y="891405"/>
                  <a:ext cx="554959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CN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1266" name="Picture 2" descr="Image result for Actor critic ">
            <a:extLst>
              <a:ext uri="{FF2B5EF4-FFF2-40B4-BE49-F238E27FC236}">
                <a16:creationId xmlns:a16="http://schemas.microsoft.com/office/drawing/2014/main" id="{C64F081A-80FF-A403-0AF3-3C35A2E15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2341" y="3298771"/>
            <a:ext cx="3210113" cy="272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03AEFF7-2644-3BD5-2E58-9197E7D50828}"/>
              </a:ext>
            </a:extLst>
          </p:cNvPr>
          <p:cNvCxnSpPr>
            <a:cxnSpLocks/>
          </p:cNvCxnSpPr>
          <p:nvPr/>
        </p:nvCxnSpPr>
        <p:spPr>
          <a:xfrm>
            <a:off x="9349460" y="2892509"/>
            <a:ext cx="0" cy="84757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9244B54-A8C7-8913-6554-1B3F89216CA7}"/>
              </a:ext>
            </a:extLst>
          </p:cNvPr>
          <p:cNvGrpSpPr/>
          <p:nvPr/>
        </p:nvGrpSpPr>
        <p:grpSpPr>
          <a:xfrm>
            <a:off x="6483877" y="1776913"/>
            <a:ext cx="1984996" cy="1963171"/>
            <a:chOff x="6477592" y="1465829"/>
            <a:chExt cx="1984996" cy="1963171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3EF8A7A-6F47-9359-B376-B65A95F625F9}"/>
                </a:ext>
              </a:extLst>
            </p:cNvPr>
            <p:cNvCxnSpPr>
              <a:cxnSpLocks/>
            </p:cNvCxnSpPr>
            <p:nvPr/>
          </p:nvCxnSpPr>
          <p:spPr>
            <a:xfrm>
              <a:off x="6890994" y="2581425"/>
              <a:ext cx="0" cy="847575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C878E72B-AA50-40D6-2045-003ED13E2967}"/>
                </a:ext>
              </a:extLst>
            </p:cNvPr>
            <p:cNvSpPr/>
            <p:nvPr/>
          </p:nvSpPr>
          <p:spPr>
            <a:xfrm>
              <a:off x="6477592" y="1465829"/>
              <a:ext cx="1984996" cy="1028432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D09BC3C-DCA9-AAD1-0560-F4865EADFA45}"/>
              </a:ext>
            </a:extLst>
          </p:cNvPr>
          <p:cNvSpPr txBox="1"/>
          <p:nvPr/>
        </p:nvSpPr>
        <p:spPr>
          <a:xfrm>
            <a:off x="1198795" y="3740084"/>
            <a:ext cx="48516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See AC through another lens</a:t>
            </a:r>
            <a:r>
              <a:rPr lang="en-US" altLang="zh-CN" sz="2400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A2BE3C2-B957-B7FC-C578-842041679F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50348" y="4517779"/>
            <a:ext cx="3028315" cy="445021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2697064-B9EE-5EEB-7E7E-F4059418F14D}"/>
              </a:ext>
            </a:extLst>
          </p:cNvPr>
          <p:cNvCxnSpPr>
            <a:cxnSpLocks/>
          </p:cNvCxnSpPr>
          <p:nvPr/>
        </p:nvCxnSpPr>
        <p:spPr>
          <a:xfrm>
            <a:off x="2456411" y="5279298"/>
            <a:ext cx="1620708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AA424870-A5B4-399E-C29A-7267838F4A76}"/>
              </a:ext>
            </a:extLst>
          </p:cNvPr>
          <p:cNvSpPr/>
          <p:nvPr/>
        </p:nvSpPr>
        <p:spPr>
          <a:xfrm>
            <a:off x="2315484" y="5234619"/>
            <a:ext cx="125474" cy="11312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8096F1E-44C3-9813-A99E-53D64D4AA415}"/>
              </a:ext>
            </a:extLst>
          </p:cNvPr>
          <p:cNvSpPr/>
          <p:nvPr/>
        </p:nvSpPr>
        <p:spPr>
          <a:xfrm>
            <a:off x="4077119" y="5225191"/>
            <a:ext cx="125474" cy="11312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F172E5B6-EC46-D20C-ECA4-CE8D8DE91D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61695" y="5524299"/>
            <a:ext cx="571500" cy="2159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061E92FB-976A-45E0-85FB-D4A4072F75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82152" y="5467087"/>
            <a:ext cx="1705879" cy="36756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990BFC72-3C27-5172-3196-00538158DD55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9651" b="11091"/>
          <a:stretch/>
        </p:blipFill>
        <p:spPr>
          <a:xfrm>
            <a:off x="8538510" y="1830863"/>
            <a:ext cx="1643534" cy="85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81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4284 0 " pathEditMode="relative" ptsTypes="AA">
                                      <p:cBhvr>
                                        <p:cTn id="4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45" grpId="0" animBg="1"/>
      <p:bldP spid="45" grpId="1" animBg="1"/>
      <p:bldP spid="4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15DCC-EF37-BC96-3AC3-BBBF2795E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0D4C756-EE1C-1795-889B-9A08A73BCC97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Actor-Critic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E25DB81-9981-ABB5-CEEC-82F9C528BF74}"/>
              </a:ext>
            </a:extLst>
          </p:cNvPr>
          <p:cNvGrpSpPr/>
          <p:nvPr/>
        </p:nvGrpSpPr>
        <p:grpSpPr>
          <a:xfrm>
            <a:off x="1795564" y="1480389"/>
            <a:ext cx="8264243" cy="4595448"/>
            <a:chOff x="1963878" y="1305731"/>
            <a:chExt cx="8264243" cy="4595448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73AD8190-5197-3C9B-8BA8-FDE962EFC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63878" y="1305731"/>
              <a:ext cx="8264243" cy="4595448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0EDDA8E-6651-60CB-CB77-AA8EBC016382}"/>
                </a:ext>
              </a:extLst>
            </p:cNvPr>
            <p:cNvSpPr/>
            <p:nvPr/>
          </p:nvSpPr>
          <p:spPr>
            <a:xfrm>
              <a:off x="2856043" y="4430983"/>
              <a:ext cx="6599041" cy="28241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255746E-A707-069D-DEC1-B35CF1B26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56043" y="4457892"/>
              <a:ext cx="2111883" cy="219733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C50675D-8B9B-4909-BD30-3B786A36ECDE}"/>
                </a:ext>
              </a:extLst>
            </p:cNvPr>
            <p:cNvSpPr/>
            <p:nvPr/>
          </p:nvSpPr>
          <p:spPr>
            <a:xfrm>
              <a:off x="2736916" y="4686492"/>
              <a:ext cx="6652459" cy="28241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F69C3B2-77C8-3C7F-BDA3-862B3D1CFCA9}"/>
                </a:ext>
              </a:extLst>
            </p:cNvPr>
            <p:cNvSpPr/>
            <p:nvPr/>
          </p:nvSpPr>
          <p:spPr>
            <a:xfrm>
              <a:off x="2802625" y="4942001"/>
              <a:ext cx="6652459" cy="28241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23B5DD9-6F1B-5C07-E5F7-38372D829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56043" y="4743469"/>
              <a:ext cx="1628887" cy="18966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8EA6BBB8-A651-E8C7-EAF9-152B94D977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56043" y="4960007"/>
              <a:ext cx="3441062" cy="254000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658DCC4-E077-0CDE-8BBA-3A57DAC7D2AC}"/>
                </a:ext>
              </a:extLst>
            </p:cNvPr>
            <p:cNvSpPr/>
            <p:nvPr/>
          </p:nvSpPr>
          <p:spPr>
            <a:xfrm>
              <a:off x="6297106" y="2126728"/>
              <a:ext cx="2290714" cy="28143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BF062152-81DA-053E-8D32-0F5826005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8548" t="-28528"/>
            <a:stretch/>
          </p:blipFill>
          <p:spPr>
            <a:xfrm>
              <a:off x="6297105" y="2082936"/>
              <a:ext cx="451464" cy="281435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A2871C3-7381-4753-4A9E-55853498306F}"/>
                </a:ext>
              </a:extLst>
            </p:cNvPr>
            <p:cNvSpPr/>
            <p:nvPr/>
          </p:nvSpPr>
          <p:spPr>
            <a:xfrm>
              <a:off x="7065156" y="2635398"/>
              <a:ext cx="2569037" cy="28143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906EEB01-BD7C-3938-1CE1-EE6FCA9AB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8548" t="-28528"/>
            <a:stretch/>
          </p:blipFill>
          <p:spPr>
            <a:xfrm>
              <a:off x="7088724" y="2617229"/>
              <a:ext cx="451464" cy="281435"/>
            </a:xfrm>
            <a:prstGeom prst="rect">
              <a:avLst/>
            </a:prstGeom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B103A36-B678-D2C6-ABA1-8D6FEC245296}"/>
                </a:ext>
              </a:extLst>
            </p:cNvPr>
            <p:cNvSpPr/>
            <p:nvPr/>
          </p:nvSpPr>
          <p:spPr>
            <a:xfrm>
              <a:off x="5197670" y="2362515"/>
              <a:ext cx="310955" cy="28143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5F3DF0E7-48DF-6A11-DB89-1F636E4F0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80610" t="-48908" r="5552" b="-97022"/>
            <a:stretch/>
          </p:blipFill>
          <p:spPr>
            <a:xfrm>
              <a:off x="5197671" y="2301874"/>
              <a:ext cx="240730" cy="4981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596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25904-DC96-EA26-E153-CA82E23EB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51D7C3-BFDD-8A21-FEE4-E9CDD8B14527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Advantage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Actor-Critic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F0E6376-F924-2157-FDF7-6F9FCD692046}"/>
              </a:ext>
            </a:extLst>
          </p:cNvPr>
          <p:cNvGrpSpPr/>
          <p:nvPr/>
        </p:nvGrpSpPr>
        <p:grpSpPr>
          <a:xfrm>
            <a:off x="6167915" y="1840405"/>
            <a:ext cx="5741826" cy="3517979"/>
            <a:chOff x="1799286" y="1314141"/>
            <a:chExt cx="8264243" cy="506344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061430B-8CAF-5D9B-9F31-3D5FF887394B}"/>
                </a:ext>
              </a:extLst>
            </p:cNvPr>
            <p:cNvGrpSpPr/>
            <p:nvPr/>
          </p:nvGrpSpPr>
          <p:grpSpPr>
            <a:xfrm>
              <a:off x="1799286" y="1782141"/>
              <a:ext cx="8264243" cy="4595448"/>
              <a:chOff x="1963878" y="1305731"/>
              <a:chExt cx="8264243" cy="4595448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08169D92-4AF6-D914-BCF0-6ECF2CB46556}"/>
                  </a:ext>
                </a:extLst>
              </p:cNvPr>
              <p:cNvGrpSpPr/>
              <p:nvPr/>
            </p:nvGrpSpPr>
            <p:grpSpPr>
              <a:xfrm>
                <a:off x="1963878" y="1305731"/>
                <a:ext cx="8264243" cy="4595448"/>
                <a:chOff x="1963878" y="1305731"/>
                <a:chExt cx="8264243" cy="4595448"/>
              </a:xfrm>
            </p:grpSpPr>
            <p:pic>
              <p:nvPicPr>
                <p:cNvPr id="2" name="Picture 1">
                  <a:extLst>
                    <a:ext uri="{FF2B5EF4-FFF2-40B4-BE49-F238E27FC236}">
                      <a16:creationId xmlns:a16="http://schemas.microsoft.com/office/drawing/2014/main" id="{8E94DB3A-7D25-3913-3372-81665EBCEB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963878" y="1305731"/>
                  <a:ext cx="8264243" cy="4595448"/>
                </a:xfrm>
                <a:prstGeom prst="rect">
                  <a:avLst/>
                </a:prstGeom>
              </p:spPr>
            </p:pic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098F93D8-9DF1-1676-3F1B-ED15230B19F3}"/>
                    </a:ext>
                  </a:extLst>
                </p:cNvPr>
                <p:cNvSpPr/>
                <p:nvPr/>
              </p:nvSpPr>
              <p:spPr>
                <a:xfrm>
                  <a:off x="2856043" y="4430983"/>
                  <a:ext cx="6599041" cy="282419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N" dirty="0"/>
                </a:p>
              </p:txBody>
            </p:sp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F5FB1E27-B20D-7383-64CF-8BD0A5E560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56043" y="4457892"/>
                  <a:ext cx="2111883" cy="219733"/>
                </a:xfrm>
                <a:prstGeom prst="rect">
                  <a:avLst/>
                </a:prstGeom>
              </p:spPr>
            </p:pic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D63BF9DC-93FD-CC72-35C0-0ADA5470C6D5}"/>
                    </a:ext>
                  </a:extLst>
                </p:cNvPr>
                <p:cNvSpPr/>
                <p:nvPr/>
              </p:nvSpPr>
              <p:spPr>
                <a:xfrm>
                  <a:off x="2736916" y="4686492"/>
                  <a:ext cx="6652459" cy="282419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N" dirty="0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60DF9D73-BC1B-37DC-4C9A-8D4D9D202F60}"/>
                    </a:ext>
                  </a:extLst>
                </p:cNvPr>
                <p:cNvSpPr/>
                <p:nvPr/>
              </p:nvSpPr>
              <p:spPr>
                <a:xfrm>
                  <a:off x="2802625" y="4942001"/>
                  <a:ext cx="6652459" cy="282419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N" dirty="0"/>
                </a:p>
              </p:txBody>
            </p:sp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E47A2DB4-97A7-EB5C-8284-E023F402D2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856043" y="4743469"/>
                  <a:ext cx="1628887" cy="189665"/>
                </a:xfrm>
                <a:prstGeom prst="rect">
                  <a:avLst/>
                </a:prstGeom>
              </p:spPr>
            </p:pic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217890BE-85F5-6ACC-55D4-4B827549D82C}"/>
                    </a:ext>
                  </a:extLst>
                </p:cNvPr>
                <p:cNvSpPr/>
                <p:nvPr/>
              </p:nvSpPr>
              <p:spPr>
                <a:xfrm>
                  <a:off x="6297106" y="2126728"/>
                  <a:ext cx="2290714" cy="28143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N" dirty="0"/>
                </a:p>
              </p:txBody>
            </p:sp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B4F1E3D2-94B9-7E8F-3BA2-D2B2CB7A89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78548" t="-28528"/>
                <a:stretch/>
              </p:blipFill>
              <p:spPr>
                <a:xfrm>
                  <a:off x="6297105" y="2082936"/>
                  <a:ext cx="451464" cy="281435"/>
                </a:xfrm>
                <a:prstGeom prst="rect">
                  <a:avLst/>
                </a:prstGeom>
              </p:spPr>
            </p:pic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3D523523-F83B-34AA-F1CC-D26964B3EBC6}"/>
                    </a:ext>
                  </a:extLst>
                </p:cNvPr>
                <p:cNvSpPr/>
                <p:nvPr/>
              </p:nvSpPr>
              <p:spPr>
                <a:xfrm>
                  <a:off x="7065156" y="2635398"/>
                  <a:ext cx="2569037" cy="28143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N" dirty="0"/>
                </a:p>
              </p:txBody>
            </p:sp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C565AC47-4041-A1F9-9D15-707339990B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78548" t="-28528"/>
                <a:stretch/>
              </p:blipFill>
              <p:spPr>
                <a:xfrm>
                  <a:off x="7088724" y="2617229"/>
                  <a:ext cx="451464" cy="281435"/>
                </a:xfrm>
                <a:prstGeom prst="rect">
                  <a:avLst/>
                </a:prstGeom>
              </p:spPr>
            </p:pic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348C81D0-C5E3-7703-C903-86DF083E5726}"/>
                    </a:ext>
                  </a:extLst>
                </p:cNvPr>
                <p:cNvSpPr/>
                <p:nvPr/>
              </p:nvSpPr>
              <p:spPr>
                <a:xfrm>
                  <a:off x="5197670" y="2362515"/>
                  <a:ext cx="310955" cy="28143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N" dirty="0"/>
                </a:p>
              </p:txBody>
            </p:sp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02A89E9D-7F94-2B55-959B-2F8860AC5B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l="80610" t="-48908" r="5552" b="-97022"/>
                <a:stretch/>
              </p:blipFill>
              <p:spPr>
                <a:xfrm>
                  <a:off x="5197671" y="2301874"/>
                  <a:ext cx="240730" cy="498101"/>
                </a:xfrm>
                <a:prstGeom prst="rect">
                  <a:avLst/>
                </a:prstGeom>
              </p:spPr>
            </p:pic>
          </p:grp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A955AD2-C44E-AABF-CC44-CC9CCBE990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56043" y="4975373"/>
                <a:ext cx="2410901" cy="254000"/>
              </a:xfrm>
              <a:prstGeom prst="rect">
                <a:avLst/>
              </a:prstGeom>
            </p:spPr>
          </p:pic>
        </p:grp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C42B49C-A7E3-94A9-9D9D-ADDBA0D3A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30127" y="1314141"/>
              <a:ext cx="3336852" cy="278071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82F9DFF-40F3-9EE0-743D-B05DFC677D48}"/>
              </a:ext>
            </a:extLst>
          </p:cNvPr>
          <p:cNvGrpSpPr/>
          <p:nvPr/>
        </p:nvGrpSpPr>
        <p:grpSpPr>
          <a:xfrm>
            <a:off x="266887" y="2171744"/>
            <a:ext cx="5730707" cy="3186640"/>
            <a:chOff x="1963878" y="1305731"/>
            <a:chExt cx="8264243" cy="4595448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89E724B-8EE1-AA01-1B45-BD5BDE7FB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63878" y="1305731"/>
              <a:ext cx="8264243" cy="459544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7B45D27-71F8-5353-F268-013274C7FDBA}"/>
                </a:ext>
              </a:extLst>
            </p:cNvPr>
            <p:cNvSpPr/>
            <p:nvPr/>
          </p:nvSpPr>
          <p:spPr>
            <a:xfrm>
              <a:off x="2856043" y="4430983"/>
              <a:ext cx="6599041" cy="28241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86BD3EF-B03E-D8A9-E93F-9DECDA6B92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56043" y="4457892"/>
              <a:ext cx="2111883" cy="219733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38EEAFB-5F05-67A8-1900-128CF95E7959}"/>
                </a:ext>
              </a:extLst>
            </p:cNvPr>
            <p:cNvSpPr/>
            <p:nvPr/>
          </p:nvSpPr>
          <p:spPr>
            <a:xfrm>
              <a:off x="2736916" y="4686492"/>
              <a:ext cx="6652459" cy="28241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DCEB1D1-787F-3CF8-8502-FE121ED94600}"/>
                </a:ext>
              </a:extLst>
            </p:cNvPr>
            <p:cNvSpPr/>
            <p:nvPr/>
          </p:nvSpPr>
          <p:spPr>
            <a:xfrm>
              <a:off x="2802625" y="4942001"/>
              <a:ext cx="6652459" cy="28241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7862181-EDC2-BA25-8ACF-D32BBEA876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56043" y="4743469"/>
              <a:ext cx="1628887" cy="189665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C22F6B78-A5EA-6F8B-4FB7-73082808D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56043" y="4960007"/>
              <a:ext cx="3441062" cy="254000"/>
            </a:xfrm>
            <a:prstGeom prst="rect">
              <a:avLst/>
            </a:prstGeom>
          </p:spPr>
        </p:pic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6056DC0-A041-8236-7239-62F6A1773E13}"/>
                </a:ext>
              </a:extLst>
            </p:cNvPr>
            <p:cNvSpPr/>
            <p:nvPr/>
          </p:nvSpPr>
          <p:spPr>
            <a:xfrm>
              <a:off x="6297106" y="2126728"/>
              <a:ext cx="2290714" cy="28143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BFFAE50-9F12-4310-C689-F02235FA1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8548" t="-28528"/>
            <a:stretch/>
          </p:blipFill>
          <p:spPr>
            <a:xfrm>
              <a:off x="6297105" y="2082936"/>
              <a:ext cx="451464" cy="281435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53E0BE5-9443-F0D7-DD70-0714B26351D5}"/>
                </a:ext>
              </a:extLst>
            </p:cNvPr>
            <p:cNvSpPr/>
            <p:nvPr/>
          </p:nvSpPr>
          <p:spPr>
            <a:xfrm>
              <a:off x="7065156" y="2635398"/>
              <a:ext cx="2569037" cy="28143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D009B2CB-1E19-EC26-5E1C-78487C15F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8548" t="-28528"/>
            <a:stretch/>
          </p:blipFill>
          <p:spPr>
            <a:xfrm>
              <a:off x="7088724" y="2617229"/>
              <a:ext cx="451464" cy="281435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5039DE9-F37E-4A84-44AF-0FDF6AD47677}"/>
                </a:ext>
              </a:extLst>
            </p:cNvPr>
            <p:cNvSpPr/>
            <p:nvPr/>
          </p:nvSpPr>
          <p:spPr>
            <a:xfrm>
              <a:off x="5197670" y="2362515"/>
              <a:ext cx="310955" cy="28143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7DDC87A6-BD04-14BC-BCC4-9F6EBB3C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80610" t="-48908" r="5552" b="-97022"/>
            <a:stretch/>
          </p:blipFill>
          <p:spPr>
            <a:xfrm>
              <a:off x="5197671" y="2301874"/>
              <a:ext cx="240730" cy="4981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52492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0DBD06-9724-3344-024E-868425013ACB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Advantage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Actor-Critic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D586CE-6952-1779-86B9-68BFDD429F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15152" y="4016259"/>
            <a:ext cx="6453434" cy="23838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EECED7-2CB2-A0A7-C1B0-A026ABC20A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15152" y="1394891"/>
            <a:ext cx="6453434" cy="238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37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39788-428B-4C1C-98E4-F7337F972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05926-094F-5156-5CFD-454B1D047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 dirty="0"/>
              <a:t>Overview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363E7-A974-6A7B-9E80-E795E1249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REINFORCE</a:t>
            </a:r>
          </a:p>
          <a:p>
            <a:endParaRPr lang="en-US" altLang="zh-CN" sz="2400" dirty="0"/>
          </a:p>
          <a:p>
            <a:r>
              <a:rPr lang="en-US" altLang="zh-CN" sz="2400" dirty="0"/>
              <a:t>Actor-Critic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Continuous</a:t>
            </a:r>
            <a:r>
              <a:rPr lang="zh-CN" altLang="en-US" sz="2400" dirty="0"/>
              <a:t> </a:t>
            </a:r>
            <a:r>
              <a:rPr lang="en-US" altLang="zh-CN" sz="2400" dirty="0"/>
              <a:t>action</a:t>
            </a:r>
            <a:r>
              <a:rPr lang="zh-CN" altLang="en-US" sz="2400" dirty="0"/>
              <a:t> </a:t>
            </a:r>
            <a:r>
              <a:rPr lang="en-US" altLang="zh-CN" sz="2400" dirty="0"/>
              <a:t>space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E40DAB8-763C-F16C-D222-BF45D8F5A0BB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REINFORCE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Actor-Critic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Advantage</a:t>
            </a:r>
            <a:r>
              <a:rPr lang="zh-CN" altLang="en-US" sz="2400" dirty="0"/>
              <a:t> </a:t>
            </a:r>
            <a:r>
              <a:rPr lang="en-US" altLang="zh-CN" sz="2400" dirty="0"/>
              <a:t>Actor-Critic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0155930-ADDF-BE64-8F8A-EE3A56A9202E}"/>
              </a:ext>
            </a:extLst>
          </p:cNvPr>
          <p:cNvSpPr/>
          <p:nvPr/>
        </p:nvSpPr>
        <p:spPr>
          <a:xfrm>
            <a:off x="1595178" y="3996967"/>
            <a:ext cx="3448162" cy="55618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37415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3309F1-9C8A-D3D3-695E-3D6E938BD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E72C19-2083-B467-19D6-5A996BC6F97B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Continuous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action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space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(motor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learning)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AC034C-732F-43B6-A7B6-D61B0B1E3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918" y="1649691"/>
            <a:ext cx="3398245" cy="4491872"/>
          </a:xfrm>
          <a:prstGeom prst="rect">
            <a:avLst/>
          </a:prstGeom>
        </p:spPr>
      </p:pic>
      <p:pic>
        <p:nvPicPr>
          <p:cNvPr id="1026" name="Picture 2" descr="Image result for 魏坤琳">
            <a:extLst>
              <a:ext uri="{FF2B5EF4-FFF2-40B4-BE49-F238E27FC236}">
                <a16:creationId xmlns:a16="http://schemas.microsoft.com/office/drawing/2014/main" id="{98B7E0E4-E4A1-30B2-2804-6F72D6908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18" y="2247900"/>
            <a:ext cx="15621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daniel wolport">
            <a:extLst>
              <a:ext uri="{FF2B5EF4-FFF2-40B4-BE49-F238E27FC236}">
                <a16:creationId xmlns:a16="http://schemas.microsoft.com/office/drawing/2014/main" id="{9AEEFD55-7859-5CCA-7B4E-0ADE1CA2A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286" y="2464913"/>
            <a:ext cx="2046007" cy="1928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C60974-D380-7F94-8419-AF5426FA7597}"/>
              </a:ext>
            </a:extLst>
          </p:cNvPr>
          <p:cNvSpPr txBox="1"/>
          <p:nvPr/>
        </p:nvSpPr>
        <p:spPr>
          <a:xfrm>
            <a:off x="6313520" y="4425434"/>
            <a:ext cx="17015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Daniel Wolpert</a:t>
            </a:r>
            <a:endParaRPr lang="en-C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C6EE75-AAEA-6477-FDB0-A74ED014C8B9}"/>
              </a:ext>
            </a:extLst>
          </p:cNvPr>
          <p:cNvSpPr txBox="1"/>
          <p:nvPr/>
        </p:nvSpPr>
        <p:spPr>
          <a:xfrm>
            <a:off x="1055566" y="4697979"/>
            <a:ext cx="13386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Kunlin</a:t>
            </a:r>
            <a:r>
              <a:rPr lang="zh-CN" altLang="en-US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Wei</a:t>
            </a:r>
            <a:endParaRPr lang="en-C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82A5E5-FEE1-3642-9B59-F2A5A48B153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0000"/>
          <a:stretch/>
        </p:blipFill>
        <p:spPr>
          <a:xfrm>
            <a:off x="8424416" y="2247900"/>
            <a:ext cx="3504838" cy="10612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4BDEE2-1D86-A2E8-D96C-8A1F84E9DA6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583"/>
          <a:stretch/>
        </p:blipFill>
        <p:spPr>
          <a:xfrm>
            <a:off x="8244493" y="3536310"/>
            <a:ext cx="3504838" cy="107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905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2-13 at 14.47.29">
            <a:hlinkClick r:id="" action="ppaction://media"/>
            <a:extLst>
              <a:ext uri="{FF2B5EF4-FFF2-40B4-BE49-F238E27FC236}">
                <a16:creationId xmlns:a16="http://schemas.microsoft.com/office/drawing/2014/main" id="{43E72A3B-FEC7-E4C8-F06E-57934C54F5D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9168" y="1950213"/>
            <a:ext cx="5233546" cy="3240377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15B9079-57A2-2843-02A8-4862A6AC58C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Cartpole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environment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9FFD9C-1F28-C4FB-7558-4817ADE05DF2}"/>
              </a:ext>
            </a:extLst>
          </p:cNvPr>
          <p:cNvSpPr txBox="1"/>
          <p:nvPr/>
        </p:nvSpPr>
        <p:spPr>
          <a:xfrm>
            <a:off x="7299453" y="2818614"/>
            <a:ext cx="4280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/>
              <a:t>Action</a:t>
            </a:r>
            <a:r>
              <a:rPr lang="zh-CN" altLang="en-US" sz="2400" dirty="0"/>
              <a:t> </a:t>
            </a:r>
            <a:r>
              <a:rPr lang="en-US" altLang="zh-CN" sz="2400" dirty="0"/>
              <a:t>(force</a:t>
            </a:r>
            <a:r>
              <a:rPr lang="zh-CN" altLang="en-US" sz="2400" dirty="0"/>
              <a:t> </a:t>
            </a:r>
            <a:r>
              <a:rPr lang="en-US" altLang="zh-CN" sz="2400" dirty="0"/>
              <a:t>render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box):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algn="ctr"/>
            <a:r>
              <a:rPr lang="en-US" altLang="zh-CN" sz="2400" dirty="0"/>
              <a:t>[-1,</a:t>
            </a:r>
            <a:r>
              <a:rPr lang="zh-CN" altLang="en-US" sz="2400" dirty="0"/>
              <a:t> </a:t>
            </a:r>
            <a:r>
              <a:rPr lang="en-US" altLang="zh-CN" sz="2400" dirty="0"/>
              <a:t>1]</a:t>
            </a:r>
            <a:endParaRPr lang="en-CN" sz="2400" dirty="0"/>
          </a:p>
        </p:txBody>
      </p:sp>
    </p:spTree>
    <p:extLst>
      <p:ext uri="{BB962C8B-B14F-4D97-AF65-F5344CB8AC3E}">
        <p14:creationId xmlns:p14="http://schemas.microsoft.com/office/powerpoint/2010/main" val="58848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128312-1311-2C21-371C-D6927B478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hypothesis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7D7011-BB1C-029A-C647-983806256B79}"/>
              </a:ext>
            </a:extLst>
          </p:cNvPr>
          <p:cNvGrpSpPr/>
          <p:nvPr/>
        </p:nvGrpSpPr>
        <p:grpSpPr>
          <a:xfrm>
            <a:off x="1906652" y="1215614"/>
            <a:ext cx="7841226" cy="4646323"/>
            <a:chOff x="1906652" y="1339439"/>
            <a:chExt cx="7841226" cy="464632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7B4A738-71DD-CDA3-6AA5-4F3CA54AC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6652" y="1339439"/>
              <a:ext cx="7841226" cy="4646323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37EFA5D-1A0C-4966-ECBD-B6AB35D55F3C}"/>
                </a:ext>
              </a:extLst>
            </p:cNvPr>
            <p:cNvGrpSpPr/>
            <p:nvPr/>
          </p:nvGrpSpPr>
          <p:grpSpPr>
            <a:xfrm>
              <a:off x="3495369" y="4404732"/>
              <a:ext cx="4265880" cy="555642"/>
              <a:chOff x="3495369" y="4404732"/>
              <a:chExt cx="4265880" cy="555642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06606C4-211C-DD8D-F6BA-FB951B8BC5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20415" y="4404732"/>
                <a:ext cx="540834" cy="39029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DD7D2948-8335-40C3-2C22-3D091CEA967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5369" y="4807974"/>
                <a:ext cx="1597741" cy="15240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B585BD20-E69F-33C7-AEFE-6DB661738B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-923" b="-4668"/>
          <a:stretch/>
        </p:blipFill>
        <p:spPr>
          <a:xfrm>
            <a:off x="4103354" y="6100748"/>
            <a:ext cx="3985291" cy="46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9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8B50ADB-C9AE-DA3B-3E46-8D46FD3BCA6F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gradient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performance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Cartpole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85F954-7C96-3DE1-598D-BF034AFF2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753" y="2086240"/>
            <a:ext cx="9554852" cy="374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5832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3A27C-FCDA-ECBA-DA76-178792D84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B0D8952-57D2-AA97-F28E-16A9FEE0AFCF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91F460-B65D-351E-644F-D55261479591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DBCDABC-A9E8-764A-326D-7173B1ECC33B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61A960-317D-05F0-73CD-173CFC6BEF44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AD2309-EEC2-37DA-C6DE-3921EE892F8E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3DE0E79-F730-D01A-18D9-B246F7BBF86C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EE0F5C-6B90-9E14-7A65-96A2A0032810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7EFFFC7-37E5-4BF9-CB06-B256E748E9A0}"/>
              </a:ext>
            </a:extLst>
          </p:cNvPr>
          <p:cNvSpPr/>
          <p:nvPr/>
        </p:nvSpPr>
        <p:spPr>
          <a:xfrm>
            <a:off x="6506823" y="2019372"/>
            <a:ext cx="3008376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EB6C3C7-7730-B6E0-9C34-8480DD2FA819}"/>
              </a:ext>
            </a:extLst>
          </p:cNvPr>
          <p:cNvSpPr txBox="1"/>
          <p:nvPr/>
        </p:nvSpPr>
        <p:spPr>
          <a:xfrm>
            <a:off x="7041226" y="2093469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Monte</a:t>
            </a:r>
            <a:r>
              <a:rPr lang="zh-CN" altLang="en-US" sz="1600" dirty="0"/>
              <a:t> </a:t>
            </a:r>
            <a:r>
              <a:rPr lang="en-US" altLang="zh-CN" sz="1600" dirty="0"/>
              <a:t>Carlo</a:t>
            </a:r>
            <a:r>
              <a:rPr lang="zh-CN" altLang="en-US" sz="1600" dirty="0"/>
              <a:t> </a:t>
            </a:r>
            <a:r>
              <a:rPr lang="en-US" altLang="zh-CN" sz="1600" dirty="0"/>
              <a:t>Method</a:t>
            </a:r>
            <a:endParaRPr sz="1600" dirty="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17F1DA4C-6EFD-02D3-6962-C757D4FC7C33}"/>
              </a:ext>
            </a:extLst>
          </p:cNvPr>
          <p:cNvSpPr/>
          <p:nvPr/>
        </p:nvSpPr>
        <p:spPr>
          <a:xfrm>
            <a:off x="5680096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08BD795-BF39-3C94-5164-31F5E1D02488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B99BCE-51C3-D90A-787F-4710B8A65621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1CC88B4-C256-822B-EDAD-B2D6F0E27745}"/>
              </a:ext>
            </a:extLst>
          </p:cNvPr>
          <p:cNvGrpSpPr/>
          <p:nvPr/>
        </p:nvGrpSpPr>
        <p:grpSpPr>
          <a:xfrm>
            <a:off x="6506823" y="3185618"/>
            <a:ext cx="3008376" cy="1012198"/>
            <a:chOff x="6544531" y="3218688"/>
            <a:chExt cx="3008376" cy="1012198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430879A-0B9D-089A-DE87-D885F4269C7B}"/>
                </a:ext>
              </a:extLst>
            </p:cNvPr>
            <p:cNvSpPr/>
            <p:nvPr/>
          </p:nvSpPr>
          <p:spPr>
            <a:xfrm>
              <a:off x="6544531" y="3218688"/>
              <a:ext cx="3008376" cy="1012198"/>
            </a:xfrm>
            <a:prstGeom prst="roundRect">
              <a:avLst>
                <a:gd name="adj" fmla="val 3379"/>
              </a:avLst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EF9EEF-D69A-C60A-7E3F-5E706978EC7A}"/>
                </a:ext>
              </a:extLst>
            </p:cNvPr>
            <p:cNvSpPr txBox="1"/>
            <p:nvPr/>
          </p:nvSpPr>
          <p:spPr>
            <a:xfrm>
              <a:off x="6733562" y="3256388"/>
              <a:ext cx="2592184" cy="907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zh-CN" sz="1600" dirty="0"/>
                <a:t>Temporal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Difference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learning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Q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learning</a:t>
              </a:r>
              <a:r>
                <a:rPr lang="zh-CN" altLang="en-US" sz="1600" dirty="0"/>
                <a:t> </a:t>
              </a:r>
              <a:endParaRPr lang="en-US" altLang="zh-CN" sz="1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Sarsa</a:t>
              </a:r>
              <a:endParaRPr sz="1600" dirty="0"/>
            </a:p>
          </p:txBody>
        </p:sp>
      </p:grpSp>
      <p:sp>
        <p:nvSpPr>
          <p:cNvPr id="14" name="Right Arrow 13">
            <a:extLst>
              <a:ext uri="{FF2B5EF4-FFF2-40B4-BE49-F238E27FC236}">
                <a16:creationId xmlns:a16="http://schemas.microsoft.com/office/drawing/2014/main" id="{5751317A-6104-C83D-1526-C878E1A549FF}"/>
              </a:ext>
            </a:extLst>
          </p:cNvPr>
          <p:cNvSpPr/>
          <p:nvPr/>
        </p:nvSpPr>
        <p:spPr>
          <a:xfrm rot="5400000">
            <a:off x="7740890" y="2750181"/>
            <a:ext cx="476606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C7540C-4E36-50A2-4B21-15255A8DAAA7}"/>
              </a:ext>
            </a:extLst>
          </p:cNvPr>
          <p:cNvSpPr txBox="1"/>
          <p:nvPr/>
        </p:nvSpPr>
        <p:spPr>
          <a:xfrm>
            <a:off x="7305772" y="2676093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Online</a:t>
            </a:r>
            <a:r>
              <a:rPr lang="zh-CN" altLang="en-US" sz="1400" dirty="0"/>
              <a:t> </a:t>
            </a:r>
            <a:r>
              <a:rPr lang="en-US" altLang="zh-CN" sz="1400" dirty="0"/>
              <a:t>learning</a:t>
            </a:r>
            <a:endParaRPr sz="1400" dirty="0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E22FE670-04DE-277E-44DC-4D801EE6FB5A}"/>
              </a:ext>
            </a:extLst>
          </p:cNvPr>
          <p:cNvSpPr/>
          <p:nvPr/>
        </p:nvSpPr>
        <p:spPr>
          <a:xfrm rot="5400000">
            <a:off x="7704432" y="4437451"/>
            <a:ext cx="549522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E9B35A8-BEB9-E349-E1CB-42FADDC50E16}"/>
              </a:ext>
            </a:extLst>
          </p:cNvPr>
          <p:cNvGrpSpPr/>
          <p:nvPr/>
        </p:nvGrpSpPr>
        <p:grpSpPr>
          <a:xfrm>
            <a:off x="6506823" y="4913021"/>
            <a:ext cx="3008376" cy="1080683"/>
            <a:chOff x="6544531" y="3218688"/>
            <a:chExt cx="3008376" cy="1080683"/>
          </a:xfrm>
        </p:grpSpPr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1DE2EA6D-26C8-488D-0BD2-FCFB7F4A40AE}"/>
                </a:ext>
              </a:extLst>
            </p:cNvPr>
            <p:cNvSpPr/>
            <p:nvPr/>
          </p:nvSpPr>
          <p:spPr>
            <a:xfrm>
              <a:off x="6544531" y="3218688"/>
              <a:ext cx="3008376" cy="1080683"/>
            </a:xfrm>
            <a:prstGeom prst="roundRect">
              <a:avLst>
                <a:gd name="adj" fmla="val 3379"/>
              </a:avLst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035F4E1-85BC-AA61-9415-8246B6D9C83E}"/>
                </a:ext>
              </a:extLst>
            </p:cNvPr>
            <p:cNvSpPr txBox="1"/>
            <p:nvPr/>
          </p:nvSpPr>
          <p:spPr>
            <a:xfrm>
              <a:off x="6947618" y="3324873"/>
              <a:ext cx="2156231" cy="907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zh-CN" sz="1600" dirty="0"/>
                <a:t>Policy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Gradient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Method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REINFORCE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Actor-critic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3903EBE-035E-EB0A-E39F-ACB1A2797FD5}"/>
              </a:ext>
            </a:extLst>
          </p:cNvPr>
          <p:cNvSpPr txBox="1"/>
          <p:nvPr/>
        </p:nvSpPr>
        <p:spPr>
          <a:xfrm>
            <a:off x="6290702" y="4371540"/>
            <a:ext cx="339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Continuous action spaces, stochastic policy</a:t>
            </a:r>
            <a:endParaRPr sz="14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6F39685-FA92-650F-B325-38D42D495F16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CCC4A382-9B66-C688-30EF-45CE046C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889FBFC-79E1-81C1-530B-FF78D9B25B4D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A43CD6F-9191-4F18-ADBB-43DFC178BA58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E569DA1-421E-C2F8-B422-944905E5F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41945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17BFF9-E901-B6BA-82A9-5BE40325B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E800E-6B06-862B-3B92-5579944AB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 dirty="0"/>
              <a:t>Overview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FF70E-ADAA-F6CE-ACF8-1FCE50848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REINFORCE</a:t>
            </a:r>
          </a:p>
          <a:p>
            <a:endParaRPr lang="en-US" altLang="zh-CN" sz="2400" dirty="0"/>
          </a:p>
          <a:p>
            <a:r>
              <a:rPr lang="en-US" altLang="zh-CN" sz="2400" dirty="0"/>
              <a:t>Actor-Critic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Continuous</a:t>
            </a:r>
            <a:r>
              <a:rPr lang="zh-CN" altLang="en-US" sz="2400" dirty="0"/>
              <a:t> </a:t>
            </a:r>
            <a:r>
              <a:rPr lang="en-US" altLang="zh-CN" sz="2400" dirty="0"/>
              <a:t>action</a:t>
            </a:r>
            <a:r>
              <a:rPr lang="zh-CN" altLang="en-US" sz="2400" dirty="0"/>
              <a:t> </a:t>
            </a:r>
            <a:r>
              <a:rPr lang="en-US" altLang="zh-CN" sz="2400" dirty="0"/>
              <a:t>space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D0B5EC6-ED58-A23C-5490-AA1440CDFAD6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REINFORCE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Actor-Critic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Advantage</a:t>
            </a:r>
            <a:r>
              <a:rPr lang="zh-CN" altLang="en-US" sz="2400" dirty="0"/>
              <a:t> </a:t>
            </a:r>
            <a:r>
              <a:rPr lang="en-US" altLang="zh-CN" sz="2400" dirty="0"/>
              <a:t>Actor-Critic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70949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235D7-735E-0205-2D30-D8ED44C06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A772168-6334-449E-8745-4525ECDF5565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C85F6B-4804-282B-4A7D-63E06CD1B48C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1595095-B624-46D2-2E1A-C0B146124839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967AE2-A955-C2A8-8D9F-C129A62C5318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4DBA81-2954-5D1E-173C-4DC4564E9E5F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B5856CF-7710-D98A-451B-E4D4BD5C9B2D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BA3AE8-6545-8E10-6A66-BB142A833AF6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DF7EBF3-C3E9-6A1A-375A-692A2F786367}"/>
              </a:ext>
            </a:extLst>
          </p:cNvPr>
          <p:cNvSpPr/>
          <p:nvPr/>
        </p:nvSpPr>
        <p:spPr>
          <a:xfrm>
            <a:off x="6506823" y="2019372"/>
            <a:ext cx="3008376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A37DB1-E043-6A91-F459-9C9C450AD4C4}"/>
              </a:ext>
            </a:extLst>
          </p:cNvPr>
          <p:cNvSpPr txBox="1"/>
          <p:nvPr/>
        </p:nvSpPr>
        <p:spPr>
          <a:xfrm>
            <a:off x="7041226" y="2093469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Monte</a:t>
            </a:r>
            <a:r>
              <a:rPr lang="zh-CN" altLang="en-US" sz="1600" dirty="0"/>
              <a:t> </a:t>
            </a:r>
            <a:r>
              <a:rPr lang="en-US" altLang="zh-CN" sz="1600" dirty="0"/>
              <a:t>Carlo</a:t>
            </a:r>
            <a:r>
              <a:rPr lang="zh-CN" altLang="en-US" sz="1600" dirty="0"/>
              <a:t> </a:t>
            </a:r>
            <a:r>
              <a:rPr lang="en-US" altLang="zh-CN" sz="1600" dirty="0"/>
              <a:t>Method</a:t>
            </a:r>
            <a:endParaRPr sz="1600" dirty="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8CAFEC25-1880-1C15-E236-201A293337CF}"/>
              </a:ext>
            </a:extLst>
          </p:cNvPr>
          <p:cNvSpPr/>
          <p:nvPr/>
        </p:nvSpPr>
        <p:spPr>
          <a:xfrm>
            <a:off x="5680096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67DACDD-2CD4-5B83-617B-80F4FF329D33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5EE4D0-E889-50CC-FA9C-F06C7DB4408A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0229285-0F69-1496-5A63-EABAF0ADB48D}"/>
              </a:ext>
            </a:extLst>
          </p:cNvPr>
          <p:cNvGrpSpPr/>
          <p:nvPr/>
        </p:nvGrpSpPr>
        <p:grpSpPr>
          <a:xfrm>
            <a:off x="6506823" y="3185618"/>
            <a:ext cx="3008376" cy="1012198"/>
            <a:chOff x="6544531" y="3218688"/>
            <a:chExt cx="3008376" cy="1012198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1D96875D-EB54-49C0-F884-F87CE7156F1D}"/>
                </a:ext>
              </a:extLst>
            </p:cNvPr>
            <p:cNvSpPr/>
            <p:nvPr/>
          </p:nvSpPr>
          <p:spPr>
            <a:xfrm>
              <a:off x="6544531" y="3218688"/>
              <a:ext cx="3008376" cy="1012198"/>
            </a:xfrm>
            <a:prstGeom prst="roundRect">
              <a:avLst>
                <a:gd name="adj" fmla="val 3379"/>
              </a:avLst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11A2473-3584-48F3-9BD8-2E1D11AA8142}"/>
                </a:ext>
              </a:extLst>
            </p:cNvPr>
            <p:cNvSpPr txBox="1"/>
            <p:nvPr/>
          </p:nvSpPr>
          <p:spPr>
            <a:xfrm>
              <a:off x="6733562" y="3256388"/>
              <a:ext cx="2592184" cy="907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zh-CN" sz="1600" dirty="0"/>
                <a:t>Temporal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Difference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learning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Q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learning</a:t>
              </a:r>
              <a:r>
                <a:rPr lang="zh-CN" altLang="en-US" sz="1600" dirty="0"/>
                <a:t> </a:t>
              </a:r>
              <a:endParaRPr lang="en-US" altLang="zh-CN" sz="1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Sarsa</a:t>
              </a:r>
              <a:endParaRPr sz="1600" dirty="0"/>
            </a:p>
          </p:txBody>
        </p:sp>
      </p:grpSp>
      <p:sp>
        <p:nvSpPr>
          <p:cNvPr id="14" name="Right Arrow 13">
            <a:extLst>
              <a:ext uri="{FF2B5EF4-FFF2-40B4-BE49-F238E27FC236}">
                <a16:creationId xmlns:a16="http://schemas.microsoft.com/office/drawing/2014/main" id="{79A3337C-3176-8233-4F19-C5504A491ABA}"/>
              </a:ext>
            </a:extLst>
          </p:cNvPr>
          <p:cNvSpPr/>
          <p:nvPr/>
        </p:nvSpPr>
        <p:spPr>
          <a:xfrm rot="5400000">
            <a:off x="7740890" y="2750181"/>
            <a:ext cx="476606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BC8D99-6E6D-7832-EF92-549F3C7A52DD}"/>
              </a:ext>
            </a:extLst>
          </p:cNvPr>
          <p:cNvSpPr txBox="1"/>
          <p:nvPr/>
        </p:nvSpPr>
        <p:spPr>
          <a:xfrm>
            <a:off x="7305772" y="2676093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Online</a:t>
            </a:r>
            <a:r>
              <a:rPr lang="zh-CN" altLang="en-US" sz="1400" dirty="0"/>
              <a:t> </a:t>
            </a:r>
            <a:r>
              <a:rPr lang="en-US" altLang="zh-CN" sz="1400" dirty="0"/>
              <a:t>learning</a:t>
            </a:r>
            <a:endParaRPr sz="1400" dirty="0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24D70951-8E05-9927-012A-214032A7349C}"/>
              </a:ext>
            </a:extLst>
          </p:cNvPr>
          <p:cNvSpPr/>
          <p:nvPr/>
        </p:nvSpPr>
        <p:spPr>
          <a:xfrm rot="5400000">
            <a:off x="7704432" y="4437451"/>
            <a:ext cx="549522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2DEB49-9BFD-33BB-6D47-FF716BCFA9B3}"/>
              </a:ext>
            </a:extLst>
          </p:cNvPr>
          <p:cNvSpPr txBox="1"/>
          <p:nvPr/>
        </p:nvSpPr>
        <p:spPr>
          <a:xfrm>
            <a:off x="6290702" y="4371540"/>
            <a:ext cx="339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Continuous action spaces, stochastic policy</a:t>
            </a:r>
            <a:endParaRPr sz="1400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6949F04-98A5-B6F8-9C01-D0DDBF1CF754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E1741E5A-33CE-A981-35C5-9D7CD2FC2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085A107-33D8-8DE1-5BED-4E2DECF7D42E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EBCCE2D-2518-4EC1-2510-BAEB6FBF8340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D0DE5663-0B5D-CCC2-3F9E-5D67F551A4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744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25135-2709-C37A-65F7-8E109EB6B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6B3824B-52B5-855D-37D2-35841C4659DA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D419B0-4D4B-A7B1-8298-6127B5046AA9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69EA957-73DE-2730-5F18-5BCCFD46FF5E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4C9C89-2549-3C66-3BE9-1BB3EA0BD069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762778-F555-3ECF-42CA-B5C9262CA445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4168B53-81CB-AAA1-22D5-22FFE78DF0A0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047A2-25C1-1944-0CEC-FA1EF4484202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F6E55B1-4A79-3F70-CE13-EC0B354992DB}"/>
              </a:ext>
            </a:extLst>
          </p:cNvPr>
          <p:cNvSpPr/>
          <p:nvPr/>
        </p:nvSpPr>
        <p:spPr>
          <a:xfrm>
            <a:off x="6506823" y="2019372"/>
            <a:ext cx="3008376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39BCEE-FE43-E3BD-FA4E-282D6E2F20CC}"/>
              </a:ext>
            </a:extLst>
          </p:cNvPr>
          <p:cNvSpPr txBox="1"/>
          <p:nvPr/>
        </p:nvSpPr>
        <p:spPr>
          <a:xfrm>
            <a:off x="7041226" y="2093469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Monte</a:t>
            </a:r>
            <a:r>
              <a:rPr lang="zh-CN" altLang="en-US" sz="1600" dirty="0"/>
              <a:t> </a:t>
            </a:r>
            <a:r>
              <a:rPr lang="en-US" altLang="zh-CN" sz="1600" dirty="0"/>
              <a:t>Carlo</a:t>
            </a:r>
            <a:r>
              <a:rPr lang="zh-CN" altLang="en-US" sz="1600" dirty="0"/>
              <a:t> </a:t>
            </a:r>
            <a:r>
              <a:rPr lang="en-US" altLang="zh-CN" sz="1600" dirty="0"/>
              <a:t>Method</a:t>
            </a:r>
            <a:endParaRPr sz="1600" dirty="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36EF9CCB-95A6-BB6B-8540-B3DBD8CB79A4}"/>
              </a:ext>
            </a:extLst>
          </p:cNvPr>
          <p:cNvSpPr/>
          <p:nvPr/>
        </p:nvSpPr>
        <p:spPr>
          <a:xfrm>
            <a:off x="5680096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0978500-8130-2293-F94D-1B6096364382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BA1C54-49EC-D163-0139-9FB1E125A184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3B6FC59-7ED9-79C5-8095-1A5659263A96}"/>
              </a:ext>
            </a:extLst>
          </p:cNvPr>
          <p:cNvGrpSpPr/>
          <p:nvPr/>
        </p:nvGrpSpPr>
        <p:grpSpPr>
          <a:xfrm>
            <a:off x="6506823" y="3185618"/>
            <a:ext cx="3008376" cy="1012198"/>
            <a:chOff x="6544531" y="3218688"/>
            <a:chExt cx="3008376" cy="1012198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53F37FD7-23CF-0F8A-87D1-3ED553FDE53C}"/>
                </a:ext>
              </a:extLst>
            </p:cNvPr>
            <p:cNvSpPr/>
            <p:nvPr/>
          </p:nvSpPr>
          <p:spPr>
            <a:xfrm>
              <a:off x="6544531" y="3218688"/>
              <a:ext cx="3008376" cy="1012198"/>
            </a:xfrm>
            <a:prstGeom prst="roundRect">
              <a:avLst>
                <a:gd name="adj" fmla="val 3379"/>
              </a:avLst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D8FC16-A09D-FC3F-3EFD-EB91469B073C}"/>
                </a:ext>
              </a:extLst>
            </p:cNvPr>
            <p:cNvSpPr txBox="1"/>
            <p:nvPr/>
          </p:nvSpPr>
          <p:spPr>
            <a:xfrm>
              <a:off x="6733562" y="3256388"/>
              <a:ext cx="2592184" cy="907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zh-CN" sz="1600" dirty="0"/>
                <a:t>Temporal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Difference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learning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Q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learning</a:t>
              </a:r>
              <a:r>
                <a:rPr lang="zh-CN" altLang="en-US" sz="1600" dirty="0"/>
                <a:t> </a:t>
              </a:r>
              <a:endParaRPr lang="en-US" altLang="zh-CN" sz="1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Sarsa</a:t>
              </a:r>
              <a:endParaRPr sz="1600" dirty="0"/>
            </a:p>
          </p:txBody>
        </p:sp>
      </p:grpSp>
      <p:sp>
        <p:nvSpPr>
          <p:cNvPr id="14" name="Right Arrow 13">
            <a:extLst>
              <a:ext uri="{FF2B5EF4-FFF2-40B4-BE49-F238E27FC236}">
                <a16:creationId xmlns:a16="http://schemas.microsoft.com/office/drawing/2014/main" id="{773F08F9-3269-5BED-6E43-15C54EC4CB33}"/>
              </a:ext>
            </a:extLst>
          </p:cNvPr>
          <p:cNvSpPr/>
          <p:nvPr/>
        </p:nvSpPr>
        <p:spPr>
          <a:xfrm rot="5400000">
            <a:off x="7740890" y="2750181"/>
            <a:ext cx="476606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15D501-DD24-E7F0-21D7-1FFCFE91F3FD}"/>
              </a:ext>
            </a:extLst>
          </p:cNvPr>
          <p:cNvSpPr txBox="1"/>
          <p:nvPr/>
        </p:nvSpPr>
        <p:spPr>
          <a:xfrm>
            <a:off x="7305772" y="2676093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Online</a:t>
            </a:r>
            <a:r>
              <a:rPr lang="zh-CN" altLang="en-US" sz="1400" dirty="0"/>
              <a:t> </a:t>
            </a:r>
            <a:r>
              <a:rPr lang="en-US" altLang="zh-CN" sz="1400" dirty="0"/>
              <a:t>learning</a:t>
            </a:r>
            <a:endParaRPr sz="1400" dirty="0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AFC6C8AB-1206-DBF1-17F8-90D25AF8756A}"/>
              </a:ext>
            </a:extLst>
          </p:cNvPr>
          <p:cNvSpPr/>
          <p:nvPr/>
        </p:nvSpPr>
        <p:spPr>
          <a:xfrm rot="5400000">
            <a:off x="7704432" y="4437451"/>
            <a:ext cx="549522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45A2638-B815-7892-30FA-05F56AB44711}"/>
              </a:ext>
            </a:extLst>
          </p:cNvPr>
          <p:cNvGrpSpPr/>
          <p:nvPr/>
        </p:nvGrpSpPr>
        <p:grpSpPr>
          <a:xfrm>
            <a:off x="6506823" y="4913021"/>
            <a:ext cx="3008376" cy="1080683"/>
            <a:chOff x="6544531" y="3218688"/>
            <a:chExt cx="3008376" cy="1080683"/>
          </a:xfrm>
        </p:grpSpPr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668F406E-830F-526B-CCDD-58E907F34FC7}"/>
                </a:ext>
              </a:extLst>
            </p:cNvPr>
            <p:cNvSpPr/>
            <p:nvPr/>
          </p:nvSpPr>
          <p:spPr>
            <a:xfrm>
              <a:off x="6544531" y="3218688"/>
              <a:ext cx="3008376" cy="1080683"/>
            </a:xfrm>
            <a:prstGeom prst="roundRect">
              <a:avLst>
                <a:gd name="adj" fmla="val 3379"/>
              </a:avLst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F32CB6A-007F-7BFA-98C0-E45061276BD7}"/>
                </a:ext>
              </a:extLst>
            </p:cNvPr>
            <p:cNvSpPr txBox="1"/>
            <p:nvPr/>
          </p:nvSpPr>
          <p:spPr>
            <a:xfrm>
              <a:off x="6947618" y="3324873"/>
              <a:ext cx="2156231" cy="907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zh-CN" sz="1600" dirty="0"/>
                <a:t>Policy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Gradient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Method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REINFORCE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Actor-critic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E0E8F046-E426-B435-69FA-B3594612B966}"/>
              </a:ext>
            </a:extLst>
          </p:cNvPr>
          <p:cNvSpPr txBox="1"/>
          <p:nvPr/>
        </p:nvSpPr>
        <p:spPr>
          <a:xfrm>
            <a:off x="6290702" y="4371540"/>
            <a:ext cx="339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Continuous action spaces, stochastic policy</a:t>
            </a:r>
            <a:endParaRPr sz="14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9E8FA00-66D4-9933-6BC9-F11342ECDB94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9CF34C5-7061-73BE-EB57-157815E86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B0CF3E3-6F4F-F3DA-6948-F6C9595C1C38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B20834F-3345-621C-05CE-17B97BAC008F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616A04DD-47BD-D0D6-9781-44CCF2E0A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359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B226F-7407-5C3E-B300-CB9E9C8052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E8EF35-75E3-3BA9-8901-FDEBB675530E}"/>
              </a:ext>
            </a:extLst>
          </p:cNvPr>
          <p:cNvGrpSpPr/>
          <p:nvPr/>
        </p:nvGrpSpPr>
        <p:grpSpPr>
          <a:xfrm>
            <a:off x="716305" y="331293"/>
            <a:ext cx="5239862" cy="3771989"/>
            <a:chOff x="1326757" y="246453"/>
            <a:chExt cx="5239862" cy="377198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60314C4-5FFA-2494-AAD3-F6D14EB6E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6757" y="723507"/>
              <a:ext cx="5239862" cy="329493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2C8BF3-34B9-EBCD-FC45-E1460B2C76D2}"/>
                </a:ext>
              </a:extLst>
            </p:cNvPr>
            <p:cNvSpPr txBox="1"/>
            <p:nvPr/>
          </p:nvSpPr>
          <p:spPr>
            <a:xfrm>
              <a:off x="3157049" y="246453"/>
              <a:ext cx="841897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500"/>
                <a:t>RLHF</a:t>
              </a:r>
              <a:endParaRPr lang="en-CN" sz="250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1AA2437-99DD-0C7C-E869-B10825D43EDF}"/>
              </a:ext>
            </a:extLst>
          </p:cNvPr>
          <p:cNvGrpSpPr/>
          <p:nvPr/>
        </p:nvGrpSpPr>
        <p:grpSpPr>
          <a:xfrm>
            <a:off x="5956167" y="724633"/>
            <a:ext cx="5672415" cy="3462362"/>
            <a:chOff x="5843046" y="930896"/>
            <a:chExt cx="5672415" cy="3462362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23E24B8-3B3B-6A5C-33EC-2A13FDE2F2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3046" y="1300228"/>
              <a:ext cx="5672415" cy="309303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95EB190-A711-D43E-34CB-64420CB2F0A0}"/>
                </a:ext>
              </a:extLst>
            </p:cNvPr>
            <p:cNvSpPr txBox="1"/>
            <p:nvPr/>
          </p:nvSpPr>
          <p:spPr>
            <a:xfrm>
              <a:off x="8210215" y="930896"/>
              <a:ext cx="938077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500" dirty="0"/>
                <a:t>GRPO</a:t>
              </a:r>
              <a:endParaRPr lang="en-CN" sz="25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F6D6F47-37BD-C8C3-E0E6-E29067115150}"/>
              </a:ext>
            </a:extLst>
          </p:cNvPr>
          <p:cNvGrpSpPr/>
          <p:nvPr/>
        </p:nvGrpSpPr>
        <p:grpSpPr>
          <a:xfrm>
            <a:off x="3727726" y="2680976"/>
            <a:ext cx="4736547" cy="3750702"/>
            <a:chOff x="3783791" y="2714551"/>
            <a:chExt cx="5232525" cy="4143449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101A148-AF65-BAF7-F77B-23CEE006F5B3}"/>
                </a:ext>
              </a:extLst>
            </p:cNvPr>
            <p:cNvGrpSpPr/>
            <p:nvPr/>
          </p:nvGrpSpPr>
          <p:grpSpPr>
            <a:xfrm>
              <a:off x="3783791" y="2714551"/>
              <a:ext cx="5232525" cy="4143449"/>
              <a:chOff x="4028888" y="3129699"/>
              <a:chExt cx="5232525" cy="4143449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1E374D58-45AA-14FE-28FD-7107C85C96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28888" y="3624414"/>
                <a:ext cx="5232525" cy="3648734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C05C524-669E-93CD-95E3-4305280BEC9C}"/>
                  </a:ext>
                </a:extLst>
              </p:cNvPr>
              <p:cNvSpPr/>
              <p:nvPr/>
            </p:nvSpPr>
            <p:spPr>
              <a:xfrm>
                <a:off x="4125875" y="3129699"/>
                <a:ext cx="5135538" cy="5938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1945D1A-9C41-7DC3-5617-24BF310B3ED8}"/>
                </a:ext>
              </a:extLst>
            </p:cNvPr>
            <p:cNvSpPr txBox="1"/>
            <p:nvPr/>
          </p:nvSpPr>
          <p:spPr>
            <a:xfrm>
              <a:off x="5933419" y="2831386"/>
              <a:ext cx="933269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500" dirty="0"/>
                <a:t>MCTS</a:t>
              </a:r>
              <a:endParaRPr lang="en-CN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84115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23DBB-5C24-5625-99C9-46FDE5FF3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CA783-85A3-F738-FC71-27FB41B7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 dirty="0"/>
              <a:t>Overview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EECB4-E211-653C-B63A-3031072FB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REINFORCE</a:t>
            </a:r>
          </a:p>
          <a:p>
            <a:endParaRPr lang="en-US" altLang="zh-CN" sz="2400" dirty="0"/>
          </a:p>
          <a:p>
            <a:r>
              <a:rPr lang="en-US" altLang="zh-CN" sz="2400" dirty="0"/>
              <a:t>Actor-Critic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Continuous</a:t>
            </a:r>
            <a:r>
              <a:rPr lang="zh-CN" altLang="en-US" sz="2400" dirty="0"/>
              <a:t> </a:t>
            </a:r>
            <a:r>
              <a:rPr lang="en-US" altLang="zh-CN" sz="2400" dirty="0"/>
              <a:t>action</a:t>
            </a:r>
            <a:r>
              <a:rPr lang="zh-CN" altLang="en-US" sz="2400" dirty="0"/>
              <a:t> </a:t>
            </a:r>
            <a:r>
              <a:rPr lang="en-US" altLang="zh-CN" sz="2400" dirty="0"/>
              <a:t>space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799391-86A0-1648-4925-8DA04ABBCF35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REINFORCE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Actor-Critic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Advantage</a:t>
            </a:r>
            <a:r>
              <a:rPr lang="zh-CN" altLang="en-US" sz="2400" dirty="0"/>
              <a:t> </a:t>
            </a:r>
            <a:r>
              <a:rPr lang="en-US" altLang="zh-CN" sz="2400" dirty="0"/>
              <a:t>Actor-Critic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3671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E94BBD53-8447-AC8E-6213-CB8890C5202C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Recap: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8C6BEDC-E8B1-CAE5-A464-8A34B300C26A}"/>
              </a:ext>
            </a:extLst>
          </p:cNvPr>
          <p:cNvGrpSpPr/>
          <p:nvPr/>
        </p:nvGrpSpPr>
        <p:grpSpPr>
          <a:xfrm>
            <a:off x="2411830" y="1971035"/>
            <a:ext cx="3158611" cy="3397151"/>
            <a:chOff x="665158" y="1730424"/>
            <a:chExt cx="3158611" cy="33971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8F0F690-9C78-2AFE-AC17-0D2643BB5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5158" y="1730424"/>
              <a:ext cx="3158611" cy="3397151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031ED4-28C8-BD6E-352B-CB91453C4363}"/>
                </a:ext>
              </a:extLst>
            </p:cNvPr>
            <p:cNvSpPr/>
            <p:nvPr/>
          </p:nvSpPr>
          <p:spPr>
            <a:xfrm>
              <a:off x="797442" y="2179674"/>
              <a:ext cx="212651" cy="212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3834554-6DD0-A832-3709-20F0A01B0A12}"/>
              </a:ext>
            </a:extLst>
          </p:cNvPr>
          <p:cNvCxnSpPr>
            <a:cxnSpLocks/>
          </p:cNvCxnSpPr>
          <p:nvPr/>
        </p:nvCxnSpPr>
        <p:spPr>
          <a:xfrm>
            <a:off x="2734858" y="2547840"/>
            <a:ext cx="820489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BB0F5CE-08CA-231A-7C61-009F574550FF}"/>
              </a:ext>
            </a:extLst>
          </p:cNvPr>
          <p:cNvCxnSpPr>
            <a:cxnSpLocks/>
          </p:cNvCxnSpPr>
          <p:nvPr/>
        </p:nvCxnSpPr>
        <p:spPr>
          <a:xfrm>
            <a:off x="3489761" y="2553283"/>
            <a:ext cx="0" cy="38840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0832B42-F5D8-703A-E30F-5A34CB58C710}"/>
              </a:ext>
            </a:extLst>
          </p:cNvPr>
          <p:cNvGrpSpPr/>
          <p:nvPr/>
        </p:nvGrpSpPr>
        <p:grpSpPr>
          <a:xfrm>
            <a:off x="3089273" y="2941685"/>
            <a:ext cx="400488" cy="1381423"/>
            <a:chOff x="3089273" y="2941685"/>
            <a:chExt cx="400488" cy="1381423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2504036-80AC-B1A5-C88E-489240B545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9273" y="2941685"/>
              <a:ext cx="400488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40BE9505-0ED3-88E4-1C54-524CEC80F368}"/>
                </a:ext>
              </a:extLst>
            </p:cNvPr>
            <p:cNvCxnSpPr>
              <a:cxnSpLocks/>
            </p:cNvCxnSpPr>
            <p:nvPr/>
          </p:nvCxnSpPr>
          <p:spPr>
            <a:xfrm>
              <a:off x="3089273" y="2941685"/>
              <a:ext cx="0" cy="1381423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7865B1A-C292-F4D4-097A-DCDB17B15FF0}"/>
              </a:ext>
            </a:extLst>
          </p:cNvPr>
          <p:cNvCxnSpPr>
            <a:cxnSpLocks/>
          </p:cNvCxnSpPr>
          <p:nvPr/>
        </p:nvCxnSpPr>
        <p:spPr>
          <a:xfrm flipH="1">
            <a:off x="2702796" y="2536244"/>
            <a:ext cx="6110" cy="113336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D2642AF-B7CB-49A4-390C-B0A88B22D8EC}"/>
              </a:ext>
            </a:extLst>
          </p:cNvPr>
          <p:cNvCxnSpPr>
            <a:cxnSpLocks/>
          </p:cNvCxnSpPr>
          <p:nvPr/>
        </p:nvCxnSpPr>
        <p:spPr>
          <a:xfrm>
            <a:off x="2702796" y="3637611"/>
            <a:ext cx="428804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D7168C-FCD0-0B05-05DA-26BCBC2D0846}"/>
              </a:ext>
            </a:extLst>
          </p:cNvPr>
          <p:cNvCxnSpPr>
            <a:cxnSpLocks/>
          </p:cNvCxnSpPr>
          <p:nvPr/>
        </p:nvCxnSpPr>
        <p:spPr>
          <a:xfrm>
            <a:off x="3060712" y="3658841"/>
            <a:ext cx="0" cy="6642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076417B-EEC0-9601-68B3-36A05A681E3C}"/>
              </a:ext>
            </a:extLst>
          </p:cNvPr>
          <p:cNvGrpSpPr/>
          <p:nvPr/>
        </p:nvGrpSpPr>
        <p:grpSpPr>
          <a:xfrm>
            <a:off x="4919312" y="2895861"/>
            <a:ext cx="405707" cy="2239438"/>
            <a:chOff x="5369895" y="3903705"/>
            <a:chExt cx="405707" cy="2239438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00E8251D-FCC7-13C6-7C81-7010E73C1DA8}"/>
                </a:ext>
              </a:extLst>
            </p:cNvPr>
            <p:cNvCxnSpPr>
              <a:cxnSpLocks/>
            </p:cNvCxnSpPr>
            <p:nvPr/>
          </p:nvCxnSpPr>
          <p:spPr>
            <a:xfrm>
              <a:off x="5369895" y="3903705"/>
              <a:ext cx="0" cy="76298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2CD3EF10-3948-B6B6-3258-20D4A70099F1}"/>
                </a:ext>
              </a:extLst>
            </p:cNvPr>
            <p:cNvCxnSpPr>
              <a:cxnSpLocks/>
            </p:cNvCxnSpPr>
            <p:nvPr/>
          </p:nvCxnSpPr>
          <p:spPr>
            <a:xfrm>
              <a:off x="5369895" y="4666685"/>
              <a:ext cx="405707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03F89BE-BC13-7784-EB53-CC6CE57E19F5}"/>
                </a:ext>
              </a:extLst>
            </p:cNvPr>
            <p:cNvCxnSpPr>
              <a:cxnSpLocks/>
            </p:cNvCxnSpPr>
            <p:nvPr/>
          </p:nvCxnSpPr>
          <p:spPr>
            <a:xfrm>
              <a:off x="5711594" y="4666685"/>
              <a:ext cx="0" cy="147645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442A633-7CDD-71DC-5834-7DBA32BAC044}"/>
              </a:ext>
            </a:extLst>
          </p:cNvPr>
          <p:cNvCxnSpPr>
            <a:cxnSpLocks/>
          </p:cNvCxnSpPr>
          <p:nvPr/>
        </p:nvCxnSpPr>
        <p:spPr>
          <a:xfrm flipH="1">
            <a:off x="4919311" y="2895860"/>
            <a:ext cx="425232" cy="250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6B0ECE8-21DF-D215-173F-D01ADB13595E}"/>
              </a:ext>
            </a:extLst>
          </p:cNvPr>
          <p:cNvCxnSpPr>
            <a:cxnSpLocks/>
          </p:cNvCxnSpPr>
          <p:nvPr/>
        </p:nvCxnSpPr>
        <p:spPr>
          <a:xfrm>
            <a:off x="5325019" y="2532660"/>
            <a:ext cx="0" cy="37702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816897A-F17D-FFC3-E776-C893BE362B86}"/>
              </a:ext>
            </a:extLst>
          </p:cNvPr>
          <p:cNvCxnSpPr>
            <a:cxnSpLocks/>
          </p:cNvCxnSpPr>
          <p:nvPr/>
        </p:nvCxnSpPr>
        <p:spPr>
          <a:xfrm>
            <a:off x="2779739" y="2526610"/>
            <a:ext cx="254528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3A46CA1B-CD67-3C86-F02A-1B39EC186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527" y="2632936"/>
            <a:ext cx="2910539" cy="246276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B3846A9E-0446-86FA-B60E-C726CA5D4885}"/>
              </a:ext>
            </a:extLst>
          </p:cNvPr>
          <p:cNvSpPr/>
          <p:nvPr/>
        </p:nvSpPr>
        <p:spPr>
          <a:xfrm>
            <a:off x="7786540" y="2300140"/>
            <a:ext cx="1702664" cy="314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F1D3DEA-46E2-DD54-BF85-CCD5BA2B9CC3}"/>
              </a:ext>
            </a:extLst>
          </p:cNvPr>
          <p:cNvSpPr/>
          <p:nvPr/>
        </p:nvSpPr>
        <p:spPr>
          <a:xfrm>
            <a:off x="6303724" y="3102927"/>
            <a:ext cx="3679261" cy="314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7904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9AB00A-3E16-8E23-EF84-BC68F1CC4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3CB214-D54D-4B3E-FEC4-67E194D4BF94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F657E3-80FE-0922-6071-08B549F1D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356" y="1566522"/>
            <a:ext cx="8944672" cy="4365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C20036-38B2-3E01-46A9-2804C27C4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2278" y="2669421"/>
            <a:ext cx="1221669" cy="3096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FD3408-EDAE-E466-0CB6-CE22234E6D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1255" y="3878977"/>
            <a:ext cx="1639120" cy="26130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FAA33C1-3F07-1CE5-CD43-DF86E3A803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6637" y="3532986"/>
            <a:ext cx="4976208" cy="107817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D03B4D9-433B-DCC9-8AFE-C234E39996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6637" y="2342422"/>
            <a:ext cx="2907705" cy="9636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65A16A5-140B-9C5A-A360-97AE1D7DB9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6637" y="4826307"/>
            <a:ext cx="3783391" cy="93034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1AB29E3-FAED-DA50-1E2B-17BD4D6CE3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1255" y="5219614"/>
            <a:ext cx="1188925" cy="1944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C38F3EB-4BC2-F422-56FF-65992A7597D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30828" y="6117002"/>
            <a:ext cx="2883514" cy="360439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B2E9C51-1949-F333-C1F9-8AE380F3E56F}"/>
              </a:ext>
            </a:extLst>
          </p:cNvPr>
          <p:cNvSpPr/>
          <p:nvPr/>
        </p:nvSpPr>
        <p:spPr>
          <a:xfrm>
            <a:off x="3781292" y="2803077"/>
            <a:ext cx="4769963" cy="16165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1"/>
                </a:solidFill>
              </a:rPr>
              <a:t>Online</a:t>
            </a:r>
            <a:r>
              <a:rPr lang="zh-CN" altLang="en-US" sz="4000" dirty="0">
                <a:solidFill>
                  <a:schemeClr val="tx1"/>
                </a:solidFill>
              </a:rPr>
              <a:t> </a:t>
            </a:r>
            <a:r>
              <a:rPr lang="en-US" altLang="zh-CN" sz="4000" dirty="0">
                <a:solidFill>
                  <a:schemeClr val="tx1"/>
                </a:solidFill>
              </a:rPr>
              <a:t>Learning</a:t>
            </a:r>
            <a:endParaRPr lang="en-CN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68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8837</TotalTime>
  <Words>386</Words>
  <Application>Microsoft Macintosh PowerPoint</Application>
  <PresentationFormat>Widescreen</PresentationFormat>
  <Paragraphs>172</Paragraphs>
  <Slides>32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Microsoft YaHei UI</vt:lpstr>
      <vt:lpstr>Arial</vt:lpstr>
      <vt:lpstr>Calibri</vt:lpstr>
      <vt:lpstr>Calibri Light</vt:lpstr>
      <vt:lpstr>Cambria Math</vt:lpstr>
      <vt:lpstr>Office Theme</vt:lpstr>
      <vt:lpstr>04 Policy Gradient</vt:lpstr>
      <vt:lpstr>This tutorial is mainly contributed by…</vt:lpstr>
      <vt:lpstr>Goal: reward hypothesis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Roushi</dc:creator>
  <cp:lastModifiedBy>Zeming</cp:lastModifiedBy>
  <cp:revision>382</cp:revision>
  <dcterms:created xsi:type="dcterms:W3CDTF">2023-05-03T03:32:06Z</dcterms:created>
  <dcterms:modified xsi:type="dcterms:W3CDTF">2025-02-15T11:58:48Z</dcterms:modified>
</cp:coreProperties>
</file>

<file path=docProps/thumbnail.jpeg>
</file>